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64" r:id="rId2"/>
    <p:sldMasterId id="2147483676" r:id="rId3"/>
  </p:sldMasterIdLst>
  <p:notesMasterIdLst>
    <p:notesMasterId r:id="rId39"/>
  </p:notesMasterIdLst>
  <p:sldIdLst>
    <p:sldId id="295" r:id="rId4"/>
    <p:sldId id="284" r:id="rId5"/>
    <p:sldId id="285" r:id="rId6"/>
    <p:sldId id="286" r:id="rId7"/>
    <p:sldId id="287" r:id="rId8"/>
    <p:sldId id="288" r:id="rId9"/>
    <p:sldId id="289" r:id="rId10"/>
    <p:sldId id="290" r:id="rId11"/>
    <p:sldId id="291" r:id="rId12"/>
    <p:sldId id="292" r:id="rId13"/>
    <p:sldId id="293" r:id="rId14"/>
    <p:sldId id="294" r:id="rId15"/>
    <p:sldId id="265" r:id="rId16"/>
    <p:sldId id="258" r:id="rId17"/>
    <p:sldId id="269" r:id="rId18"/>
    <p:sldId id="264" r:id="rId19"/>
    <p:sldId id="281" r:id="rId20"/>
    <p:sldId id="267" r:id="rId21"/>
    <p:sldId id="259" r:id="rId22"/>
    <p:sldId id="260" r:id="rId23"/>
    <p:sldId id="261" r:id="rId24"/>
    <p:sldId id="282" r:id="rId25"/>
    <p:sldId id="262" r:id="rId26"/>
    <p:sldId id="263" r:id="rId27"/>
    <p:sldId id="270" r:id="rId28"/>
    <p:sldId id="271" r:id="rId29"/>
    <p:sldId id="272" r:id="rId30"/>
    <p:sldId id="256" r:id="rId31"/>
    <p:sldId id="257" r:id="rId32"/>
    <p:sldId id="273" r:id="rId33"/>
    <p:sldId id="274" r:id="rId34"/>
    <p:sldId id="275" r:id="rId35"/>
    <p:sldId id="266" r:id="rId36"/>
    <p:sldId id="276" r:id="rId37"/>
    <p:sldId id="277"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entoring" id="{79777F2C-C928-4F4D-98FC-01948C919837}">
          <p14:sldIdLst>
            <p14:sldId id="295"/>
            <p14:sldId id="284"/>
            <p14:sldId id="285"/>
            <p14:sldId id="286"/>
            <p14:sldId id="287"/>
            <p14:sldId id="288"/>
            <p14:sldId id="289"/>
            <p14:sldId id="290"/>
            <p14:sldId id="291"/>
            <p14:sldId id="292"/>
            <p14:sldId id="293"/>
            <p14:sldId id="294"/>
            <p14:sldId id="265"/>
          </p14:sldIdLst>
        </p14:section>
        <p14:section name="Academic Collaboration" id="{59689627-1FAB-4C95-A413-FD72CB27BFC0}">
          <p14:sldIdLst>
            <p14:sldId id="258"/>
            <p14:sldId id="269"/>
            <p14:sldId id="264"/>
            <p14:sldId id="281"/>
            <p14:sldId id="267"/>
            <p14:sldId id="259"/>
            <p14:sldId id="260"/>
            <p14:sldId id="261"/>
            <p14:sldId id="282"/>
            <p14:sldId id="262"/>
            <p14:sldId id="263"/>
          </p14:sldIdLst>
        </p14:section>
        <p14:section name="Academia-Industry Collaboration" id="{C09B60B7-228E-4E10-8704-19243A6046A7}">
          <p14:sldIdLst>
            <p14:sldId id="270"/>
            <p14:sldId id="271"/>
            <p14:sldId id="272"/>
            <p14:sldId id="256"/>
            <p14:sldId id="257"/>
            <p14:sldId id="273"/>
            <p14:sldId id="274"/>
            <p14:sldId id="275"/>
            <p14:sldId id="266"/>
            <p14:sldId id="276"/>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47" autoAdjust="0"/>
  </p:normalViewPr>
  <p:slideViewPr>
    <p:cSldViewPr snapToGrid="0">
      <p:cViewPr varScale="1">
        <p:scale>
          <a:sx n="91" d="100"/>
          <a:sy n="91" d="100"/>
        </p:scale>
        <p:origin x="34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167ECB-81A2-45C2-9EFA-E19152531AA4}" type="doc">
      <dgm:prSet loTypeId="urn:microsoft.com/office/officeart/2005/8/layout/radial6" loCatId="relationship" qsTypeId="urn:microsoft.com/office/officeart/2005/8/quickstyle/3d2" qsCatId="3D" csTypeId="urn:microsoft.com/office/officeart/2005/8/colors/accent0_3" csCatId="mainScheme" phldr="1"/>
      <dgm:spPr/>
      <dgm:t>
        <a:bodyPr/>
        <a:lstStyle/>
        <a:p>
          <a:endParaRPr lang="en-US"/>
        </a:p>
      </dgm:t>
    </dgm:pt>
    <dgm:pt modelId="{C25DA279-0027-4F71-8413-921F7168C290}">
      <dgm:prSet phldrT="[Text]" custT="1"/>
      <dgm:spPr/>
      <dgm:t>
        <a:bodyPr/>
        <a:lstStyle/>
        <a:p>
          <a:r>
            <a:rPr lang="en-US" sz="2400" dirty="0"/>
            <a:t>Industry-Academia</a:t>
          </a:r>
        </a:p>
      </dgm:t>
    </dgm:pt>
    <dgm:pt modelId="{899E29E2-D179-4B97-A1A0-3CDE15510299}" type="parTrans" cxnId="{2643BD91-326C-4A22-BA52-D6AF805976E2}">
      <dgm:prSet/>
      <dgm:spPr/>
      <dgm:t>
        <a:bodyPr/>
        <a:lstStyle/>
        <a:p>
          <a:endParaRPr lang="en-US" sz="2000"/>
        </a:p>
      </dgm:t>
    </dgm:pt>
    <dgm:pt modelId="{958956C8-3BBD-4717-ADE6-6044D9F213F3}" type="sibTrans" cxnId="{2643BD91-326C-4A22-BA52-D6AF805976E2}">
      <dgm:prSet/>
      <dgm:spPr/>
      <dgm:t>
        <a:bodyPr/>
        <a:lstStyle/>
        <a:p>
          <a:endParaRPr lang="en-US" sz="2000"/>
        </a:p>
      </dgm:t>
    </dgm:pt>
    <dgm:pt modelId="{30154CA3-C007-4CB1-B6AF-C5CEA7B5867A}">
      <dgm:prSet phldrT="[Text]" custT="1"/>
      <dgm:spPr/>
      <dgm:t>
        <a:bodyPr/>
        <a:lstStyle/>
        <a:p>
          <a:r>
            <a:rPr lang="en-US" sz="1400" dirty="0"/>
            <a:t>Process and technology transfer</a:t>
          </a:r>
        </a:p>
      </dgm:t>
    </dgm:pt>
    <dgm:pt modelId="{F7128341-2580-4E1C-B5D3-C66D5DDAF33A}" type="parTrans" cxnId="{562F5423-4AD9-4CEF-95F0-FDDBA145A884}">
      <dgm:prSet/>
      <dgm:spPr/>
      <dgm:t>
        <a:bodyPr/>
        <a:lstStyle/>
        <a:p>
          <a:endParaRPr lang="en-US" sz="2000"/>
        </a:p>
      </dgm:t>
    </dgm:pt>
    <dgm:pt modelId="{32A921D4-F2A5-4D75-8197-F87DF7BB7E0C}" type="sibTrans" cxnId="{562F5423-4AD9-4CEF-95F0-FDDBA145A884}">
      <dgm:prSet/>
      <dgm:spPr/>
      <dgm:t>
        <a:bodyPr/>
        <a:lstStyle/>
        <a:p>
          <a:endParaRPr lang="en-US" sz="2000"/>
        </a:p>
      </dgm:t>
    </dgm:pt>
    <dgm:pt modelId="{5AB42E88-ED69-42EF-8F3D-97E6824372B3}">
      <dgm:prSet phldrT="[Text]" custT="1"/>
      <dgm:spPr/>
      <dgm:t>
        <a:bodyPr/>
        <a:lstStyle/>
        <a:p>
          <a:r>
            <a:rPr lang="en-US" sz="1400" dirty="0"/>
            <a:t>Knowledge &amp; Innovation</a:t>
          </a:r>
        </a:p>
      </dgm:t>
    </dgm:pt>
    <dgm:pt modelId="{D9D00DF8-C409-4560-813A-00D4F31222E2}" type="parTrans" cxnId="{30AA859B-2237-4404-B1F7-643C45E85E88}">
      <dgm:prSet/>
      <dgm:spPr/>
      <dgm:t>
        <a:bodyPr/>
        <a:lstStyle/>
        <a:p>
          <a:endParaRPr lang="en-US" sz="2000"/>
        </a:p>
      </dgm:t>
    </dgm:pt>
    <dgm:pt modelId="{F0943298-3996-448F-B975-8A769CFD5DA0}" type="sibTrans" cxnId="{30AA859B-2237-4404-B1F7-643C45E85E88}">
      <dgm:prSet/>
      <dgm:spPr/>
      <dgm:t>
        <a:bodyPr/>
        <a:lstStyle/>
        <a:p>
          <a:endParaRPr lang="en-US" sz="2000"/>
        </a:p>
      </dgm:t>
    </dgm:pt>
    <dgm:pt modelId="{CEDAC695-D5CE-4F7C-A9FE-2B940C36AA75}">
      <dgm:prSet phldrT="[Text]" custT="1"/>
      <dgm:spPr/>
      <dgm:t>
        <a:bodyPr/>
        <a:lstStyle/>
        <a:p>
          <a:r>
            <a:rPr lang="en-US" sz="1400" dirty="0"/>
            <a:t>Job/ Economic Diversity</a:t>
          </a:r>
        </a:p>
      </dgm:t>
    </dgm:pt>
    <dgm:pt modelId="{EF01E3D5-34EA-415D-9567-AD095EEC4B96}" type="parTrans" cxnId="{3B7D6B09-4A54-4312-9943-A21D7C582652}">
      <dgm:prSet/>
      <dgm:spPr/>
      <dgm:t>
        <a:bodyPr/>
        <a:lstStyle/>
        <a:p>
          <a:endParaRPr lang="en-US" sz="2000"/>
        </a:p>
      </dgm:t>
    </dgm:pt>
    <dgm:pt modelId="{2E3756F2-16CD-4ECC-BDB2-F287000F221B}" type="sibTrans" cxnId="{3B7D6B09-4A54-4312-9943-A21D7C582652}">
      <dgm:prSet/>
      <dgm:spPr/>
      <dgm:t>
        <a:bodyPr/>
        <a:lstStyle/>
        <a:p>
          <a:endParaRPr lang="en-US" sz="2000"/>
        </a:p>
      </dgm:t>
    </dgm:pt>
    <dgm:pt modelId="{4026C876-5AD7-43D6-99E0-DB8CD20B9EEE}">
      <dgm:prSet phldrT="[Text]" custT="1"/>
      <dgm:spPr/>
      <dgm:t>
        <a:bodyPr/>
        <a:lstStyle/>
        <a:p>
          <a:r>
            <a:rPr lang="en-US" sz="1400" dirty="0"/>
            <a:t>Intellectual property</a:t>
          </a:r>
        </a:p>
      </dgm:t>
    </dgm:pt>
    <dgm:pt modelId="{9BF6DC64-0E7C-4E18-9E30-CB70D2A130C1}" type="parTrans" cxnId="{1857FF81-2AEE-42A5-97D4-5299F26D5E13}">
      <dgm:prSet/>
      <dgm:spPr/>
      <dgm:t>
        <a:bodyPr/>
        <a:lstStyle/>
        <a:p>
          <a:endParaRPr lang="en-US" sz="2000"/>
        </a:p>
      </dgm:t>
    </dgm:pt>
    <dgm:pt modelId="{D767F92C-1A72-4C10-A473-D175E9D058DA}" type="sibTrans" cxnId="{1857FF81-2AEE-42A5-97D4-5299F26D5E13}">
      <dgm:prSet/>
      <dgm:spPr/>
      <dgm:t>
        <a:bodyPr/>
        <a:lstStyle/>
        <a:p>
          <a:endParaRPr lang="en-US" sz="2000"/>
        </a:p>
      </dgm:t>
    </dgm:pt>
    <dgm:pt modelId="{1985ECB9-ACC3-4F3D-9594-1179B4AC2F01}" type="pres">
      <dgm:prSet presAssocID="{3E167ECB-81A2-45C2-9EFA-E19152531AA4}" presName="Name0" presStyleCnt="0">
        <dgm:presLayoutVars>
          <dgm:chMax val="1"/>
          <dgm:dir/>
          <dgm:animLvl val="ctr"/>
          <dgm:resizeHandles val="exact"/>
        </dgm:presLayoutVars>
      </dgm:prSet>
      <dgm:spPr/>
    </dgm:pt>
    <dgm:pt modelId="{3C0FF2CA-78A5-4497-B253-982EF92B1C5C}" type="pres">
      <dgm:prSet presAssocID="{C25DA279-0027-4F71-8413-921F7168C290}" presName="centerShape" presStyleLbl="node0" presStyleIdx="0" presStyleCnt="1"/>
      <dgm:spPr/>
    </dgm:pt>
    <dgm:pt modelId="{6A05D7B3-9A2F-4413-9F38-F35347AAEAAC}" type="pres">
      <dgm:prSet presAssocID="{30154CA3-C007-4CB1-B6AF-C5CEA7B5867A}" presName="node" presStyleLbl="node1" presStyleIdx="0" presStyleCnt="4">
        <dgm:presLayoutVars>
          <dgm:bulletEnabled val="1"/>
        </dgm:presLayoutVars>
      </dgm:prSet>
      <dgm:spPr/>
    </dgm:pt>
    <dgm:pt modelId="{99BDFED9-03F4-4BDA-BAFA-57E8BE507F01}" type="pres">
      <dgm:prSet presAssocID="{30154CA3-C007-4CB1-B6AF-C5CEA7B5867A}" presName="dummy" presStyleCnt="0"/>
      <dgm:spPr/>
    </dgm:pt>
    <dgm:pt modelId="{074825A9-2BA9-4B3D-8980-C594C946A304}" type="pres">
      <dgm:prSet presAssocID="{32A921D4-F2A5-4D75-8197-F87DF7BB7E0C}" presName="sibTrans" presStyleLbl="sibTrans2D1" presStyleIdx="0" presStyleCnt="4"/>
      <dgm:spPr/>
    </dgm:pt>
    <dgm:pt modelId="{0D9BE68D-8D9C-4D99-846B-AB43FC610110}" type="pres">
      <dgm:prSet presAssocID="{5AB42E88-ED69-42EF-8F3D-97E6824372B3}" presName="node" presStyleLbl="node1" presStyleIdx="1" presStyleCnt="4">
        <dgm:presLayoutVars>
          <dgm:bulletEnabled val="1"/>
        </dgm:presLayoutVars>
      </dgm:prSet>
      <dgm:spPr/>
    </dgm:pt>
    <dgm:pt modelId="{057C6605-EC9F-4587-B390-B8B446045DB6}" type="pres">
      <dgm:prSet presAssocID="{5AB42E88-ED69-42EF-8F3D-97E6824372B3}" presName="dummy" presStyleCnt="0"/>
      <dgm:spPr/>
    </dgm:pt>
    <dgm:pt modelId="{68B82C07-ECA5-4A73-BE35-DDC857D9E194}" type="pres">
      <dgm:prSet presAssocID="{F0943298-3996-448F-B975-8A769CFD5DA0}" presName="sibTrans" presStyleLbl="sibTrans2D1" presStyleIdx="1" presStyleCnt="4"/>
      <dgm:spPr/>
    </dgm:pt>
    <dgm:pt modelId="{8FFC6EC5-8796-4B0E-A7B6-AF69298A92EE}" type="pres">
      <dgm:prSet presAssocID="{CEDAC695-D5CE-4F7C-A9FE-2B940C36AA75}" presName="node" presStyleLbl="node1" presStyleIdx="2" presStyleCnt="4">
        <dgm:presLayoutVars>
          <dgm:bulletEnabled val="1"/>
        </dgm:presLayoutVars>
      </dgm:prSet>
      <dgm:spPr/>
    </dgm:pt>
    <dgm:pt modelId="{E6045B31-C2C7-4DFD-A9D9-0F9D7AA63D63}" type="pres">
      <dgm:prSet presAssocID="{CEDAC695-D5CE-4F7C-A9FE-2B940C36AA75}" presName="dummy" presStyleCnt="0"/>
      <dgm:spPr/>
    </dgm:pt>
    <dgm:pt modelId="{B8C76DED-5A57-450E-992A-6DA69201B473}" type="pres">
      <dgm:prSet presAssocID="{2E3756F2-16CD-4ECC-BDB2-F287000F221B}" presName="sibTrans" presStyleLbl="sibTrans2D1" presStyleIdx="2" presStyleCnt="4"/>
      <dgm:spPr/>
    </dgm:pt>
    <dgm:pt modelId="{17F0965D-17C6-48EB-88D1-13EEB8FA1238}" type="pres">
      <dgm:prSet presAssocID="{4026C876-5AD7-43D6-99E0-DB8CD20B9EEE}" presName="node" presStyleLbl="node1" presStyleIdx="3" presStyleCnt="4">
        <dgm:presLayoutVars>
          <dgm:bulletEnabled val="1"/>
        </dgm:presLayoutVars>
      </dgm:prSet>
      <dgm:spPr/>
    </dgm:pt>
    <dgm:pt modelId="{828DB919-CD62-4171-9E5F-3F85C567B709}" type="pres">
      <dgm:prSet presAssocID="{4026C876-5AD7-43D6-99E0-DB8CD20B9EEE}" presName="dummy" presStyleCnt="0"/>
      <dgm:spPr/>
    </dgm:pt>
    <dgm:pt modelId="{237F174E-CBA1-406F-B338-E2C89E50691F}" type="pres">
      <dgm:prSet presAssocID="{D767F92C-1A72-4C10-A473-D175E9D058DA}" presName="sibTrans" presStyleLbl="sibTrans2D1" presStyleIdx="3" presStyleCnt="4"/>
      <dgm:spPr/>
    </dgm:pt>
  </dgm:ptLst>
  <dgm:cxnLst>
    <dgm:cxn modelId="{3B7D6B09-4A54-4312-9943-A21D7C582652}" srcId="{C25DA279-0027-4F71-8413-921F7168C290}" destId="{CEDAC695-D5CE-4F7C-A9FE-2B940C36AA75}" srcOrd="2" destOrd="0" parTransId="{EF01E3D5-34EA-415D-9567-AD095EEC4B96}" sibTransId="{2E3756F2-16CD-4ECC-BDB2-F287000F221B}"/>
    <dgm:cxn modelId="{B1610814-543C-4AC2-9671-124D8462682D}" type="presOf" srcId="{32A921D4-F2A5-4D75-8197-F87DF7BB7E0C}" destId="{074825A9-2BA9-4B3D-8980-C594C946A304}" srcOrd="0" destOrd="0" presId="urn:microsoft.com/office/officeart/2005/8/layout/radial6"/>
    <dgm:cxn modelId="{562F5423-4AD9-4CEF-95F0-FDDBA145A884}" srcId="{C25DA279-0027-4F71-8413-921F7168C290}" destId="{30154CA3-C007-4CB1-B6AF-C5CEA7B5867A}" srcOrd="0" destOrd="0" parTransId="{F7128341-2580-4E1C-B5D3-C66D5DDAF33A}" sibTransId="{32A921D4-F2A5-4D75-8197-F87DF7BB7E0C}"/>
    <dgm:cxn modelId="{9F038C35-5C98-47FB-833D-D702C6E104F6}" type="presOf" srcId="{2E3756F2-16CD-4ECC-BDB2-F287000F221B}" destId="{B8C76DED-5A57-450E-992A-6DA69201B473}" srcOrd="0" destOrd="0" presId="urn:microsoft.com/office/officeart/2005/8/layout/radial6"/>
    <dgm:cxn modelId="{696FD962-7A3B-48A8-BEBB-F42AA279F042}" type="presOf" srcId="{4026C876-5AD7-43D6-99E0-DB8CD20B9EEE}" destId="{17F0965D-17C6-48EB-88D1-13EEB8FA1238}" srcOrd="0" destOrd="0" presId="urn:microsoft.com/office/officeart/2005/8/layout/radial6"/>
    <dgm:cxn modelId="{6560ED65-0400-4748-B107-7B4727AE970A}" type="presOf" srcId="{5AB42E88-ED69-42EF-8F3D-97E6824372B3}" destId="{0D9BE68D-8D9C-4D99-846B-AB43FC610110}" srcOrd="0" destOrd="0" presId="urn:microsoft.com/office/officeart/2005/8/layout/radial6"/>
    <dgm:cxn modelId="{99B3AF68-1811-4E2B-8BEC-9343B9A9B029}" type="presOf" srcId="{C25DA279-0027-4F71-8413-921F7168C290}" destId="{3C0FF2CA-78A5-4497-B253-982EF92B1C5C}" srcOrd="0" destOrd="0" presId="urn:microsoft.com/office/officeart/2005/8/layout/radial6"/>
    <dgm:cxn modelId="{DA32D66F-C711-467F-86B2-5063C17A972D}" type="presOf" srcId="{30154CA3-C007-4CB1-B6AF-C5CEA7B5867A}" destId="{6A05D7B3-9A2F-4413-9F38-F35347AAEAAC}" srcOrd="0" destOrd="0" presId="urn:microsoft.com/office/officeart/2005/8/layout/radial6"/>
    <dgm:cxn modelId="{ACB9E070-E625-4E1F-B3BF-AC18F0AB41B1}" type="presOf" srcId="{D767F92C-1A72-4C10-A473-D175E9D058DA}" destId="{237F174E-CBA1-406F-B338-E2C89E50691F}" srcOrd="0" destOrd="0" presId="urn:microsoft.com/office/officeart/2005/8/layout/radial6"/>
    <dgm:cxn modelId="{BBB6D678-3152-49CC-A2E1-F804DEF52021}" type="presOf" srcId="{3E167ECB-81A2-45C2-9EFA-E19152531AA4}" destId="{1985ECB9-ACC3-4F3D-9594-1179B4AC2F01}" srcOrd="0" destOrd="0" presId="urn:microsoft.com/office/officeart/2005/8/layout/radial6"/>
    <dgm:cxn modelId="{1857FF81-2AEE-42A5-97D4-5299F26D5E13}" srcId="{C25DA279-0027-4F71-8413-921F7168C290}" destId="{4026C876-5AD7-43D6-99E0-DB8CD20B9EEE}" srcOrd="3" destOrd="0" parTransId="{9BF6DC64-0E7C-4E18-9E30-CB70D2A130C1}" sibTransId="{D767F92C-1A72-4C10-A473-D175E9D058DA}"/>
    <dgm:cxn modelId="{A9A56483-6612-4755-AD3F-6D7CD6EA19C3}" type="presOf" srcId="{F0943298-3996-448F-B975-8A769CFD5DA0}" destId="{68B82C07-ECA5-4A73-BE35-DDC857D9E194}" srcOrd="0" destOrd="0" presId="urn:microsoft.com/office/officeart/2005/8/layout/radial6"/>
    <dgm:cxn modelId="{2643BD91-326C-4A22-BA52-D6AF805976E2}" srcId="{3E167ECB-81A2-45C2-9EFA-E19152531AA4}" destId="{C25DA279-0027-4F71-8413-921F7168C290}" srcOrd="0" destOrd="0" parTransId="{899E29E2-D179-4B97-A1A0-3CDE15510299}" sibTransId="{958956C8-3BBD-4717-ADE6-6044D9F213F3}"/>
    <dgm:cxn modelId="{30AA859B-2237-4404-B1F7-643C45E85E88}" srcId="{C25DA279-0027-4F71-8413-921F7168C290}" destId="{5AB42E88-ED69-42EF-8F3D-97E6824372B3}" srcOrd="1" destOrd="0" parTransId="{D9D00DF8-C409-4560-813A-00D4F31222E2}" sibTransId="{F0943298-3996-448F-B975-8A769CFD5DA0}"/>
    <dgm:cxn modelId="{3C9F19B5-E9E3-4585-9F40-D1F0F808A996}" type="presOf" srcId="{CEDAC695-D5CE-4F7C-A9FE-2B940C36AA75}" destId="{8FFC6EC5-8796-4B0E-A7B6-AF69298A92EE}" srcOrd="0" destOrd="0" presId="urn:microsoft.com/office/officeart/2005/8/layout/radial6"/>
    <dgm:cxn modelId="{12F09217-4828-4463-ACFD-FF1969B54EDE}" type="presParOf" srcId="{1985ECB9-ACC3-4F3D-9594-1179B4AC2F01}" destId="{3C0FF2CA-78A5-4497-B253-982EF92B1C5C}" srcOrd="0" destOrd="0" presId="urn:microsoft.com/office/officeart/2005/8/layout/radial6"/>
    <dgm:cxn modelId="{C3700B2F-5BB9-4E0A-B342-6F28647AF63F}" type="presParOf" srcId="{1985ECB9-ACC3-4F3D-9594-1179B4AC2F01}" destId="{6A05D7B3-9A2F-4413-9F38-F35347AAEAAC}" srcOrd="1" destOrd="0" presId="urn:microsoft.com/office/officeart/2005/8/layout/radial6"/>
    <dgm:cxn modelId="{3343F10D-0EEB-461E-A7BF-30A9CDE80B2F}" type="presParOf" srcId="{1985ECB9-ACC3-4F3D-9594-1179B4AC2F01}" destId="{99BDFED9-03F4-4BDA-BAFA-57E8BE507F01}" srcOrd="2" destOrd="0" presId="urn:microsoft.com/office/officeart/2005/8/layout/radial6"/>
    <dgm:cxn modelId="{E15B43C5-9F22-4148-B7A6-DF22F2ABAC2F}" type="presParOf" srcId="{1985ECB9-ACC3-4F3D-9594-1179B4AC2F01}" destId="{074825A9-2BA9-4B3D-8980-C594C946A304}" srcOrd="3" destOrd="0" presId="urn:microsoft.com/office/officeart/2005/8/layout/radial6"/>
    <dgm:cxn modelId="{3C36AEE0-475D-4B17-8E1F-8CEB102D9BFA}" type="presParOf" srcId="{1985ECB9-ACC3-4F3D-9594-1179B4AC2F01}" destId="{0D9BE68D-8D9C-4D99-846B-AB43FC610110}" srcOrd="4" destOrd="0" presId="urn:microsoft.com/office/officeart/2005/8/layout/radial6"/>
    <dgm:cxn modelId="{36F3094D-945C-4351-A5E5-305A5D0DABEB}" type="presParOf" srcId="{1985ECB9-ACC3-4F3D-9594-1179B4AC2F01}" destId="{057C6605-EC9F-4587-B390-B8B446045DB6}" srcOrd="5" destOrd="0" presId="urn:microsoft.com/office/officeart/2005/8/layout/radial6"/>
    <dgm:cxn modelId="{9799276C-47C5-4DA2-BA81-26F259B8D943}" type="presParOf" srcId="{1985ECB9-ACC3-4F3D-9594-1179B4AC2F01}" destId="{68B82C07-ECA5-4A73-BE35-DDC857D9E194}" srcOrd="6" destOrd="0" presId="urn:microsoft.com/office/officeart/2005/8/layout/radial6"/>
    <dgm:cxn modelId="{6B5E71F9-3A81-4082-AF2D-820DC37E6F05}" type="presParOf" srcId="{1985ECB9-ACC3-4F3D-9594-1179B4AC2F01}" destId="{8FFC6EC5-8796-4B0E-A7B6-AF69298A92EE}" srcOrd="7" destOrd="0" presId="urn:microsoft.com/office/officeart/2005/8/layout/radial6"/>
    <dgm:cxn modelId="{1BC00F1B-00B0-49AB-A0C6-13E6FC7D6EB9}" type="presParOf" srcId="{1985ECB9-ACC3-4F3D-9594-1179B4AC2F01}" destId="{E6045B31-C2C7-4DFD-A9D9-0F9D7AA63D63}" srcOrd="8" destOrd="0" presId="urn:microsoft.com/office/officeart/2005/8/layout/radial6"/>
    <dgm:cxn modelId="{5A6CEDB9-CFE9-47C1-A785-C2AA74B33D80}" type="presParOf" srcId="{1985ECB9-ACC3-4F3D-9594-1179B4AC2F01}" destId="{B8C76DED-5A57-450E-992A-6DA69201B473}" srcOrd="9" destOrd="0" presId="urn:microsoft.com/office/officeart/2005/8/layout/radial6"/>
    <dgm:cxn modelId="{FDA9C897-B18E-4E52-A69C-05D0D882CC95}" type="presParOf" srcId="{1985ECB9-ACC3-4F3D-9594-1179B4AC2F01}" destId="{17F0965D-17C6-48EB-88D1-13EEB8FA1238}" srcOrd="10" destOrd="0" presId="urn:microsoft.com/office/officeart/2005/8/layout/radial6"/>
    <dgm:cxn modelId="{EF67F83C-0F13-4766-92AA-41C6F415C190}" type="presParOf" srcId="{1985ECB9-ACC3-4F3D-9594-1179B4AC2F01}" destId="{828DB919-CD62-4171-9E5F-3F85C567B709}" srcOrd="11" destOrd="0" presId="urn:microsoft.com/office/officeart/2005/8/layout/radial6"/>
    <dgm:cxn modelId="{597364E1-0095-4D9B-991F-334830BF87A7}" type="presParOf" srcId="{1985ECB9-ACC3-4F3D-9594-1179B4AC2F01}" destId="{237F174E-CBA1-406F-B338-E2C89E50691F}"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F174E-CBA1-406F-B338-E2C89E50691F}">
      <dsp:nvSpPr>
        <dsp:cNvPr id="0" name=""/>
        <dsp:cNvSpPr/>
      </dsp:nvSpPr>
      <dsp:spPr>
        <a:xfrm>
          <a:off x="1980380" y="625714"/>
          <a:ext cx="4167238" cy="4167238"/>
        </a:xfrm>
        <a:prstGeom prst="blockArc">
          <a:avLst>
            <a:gd name="adj1" fmla="val 10800000"/>
            <a:gd name="adj2" fmla="val 16200000"/>
            <a:gd name="adj3" fmla="val 4642"/>
          </a:avLst>
        </a:prstGeom>
        <a:solidFill>
          <a:schemeClr val="dk2">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8C76DED-5A57-450E-992A-6DA69201B473}">
      <dsp:nvSpPr>
        <dsp:cNvPr id="0" name=""/>
        <dsp:cNvSpPr/>
      </dsp:nvSpPr>
      <dsp:spPr>
        <a:xfrm>
          <a:off x="1980380" y="625714"/>
          <a:ext cx="4167238" cy="4167238"/>
        </a:xfrm>
        <a:prstGeom prst="blockArc">
          <a:avLst>
            <a:gd name="adj1" fmla="val 5400000"/>
            <a:gd name="adj2" fmla="val 10800000"/>
            <a:gd name="adj3" fmla="val 4642"/>
          </a:avLst>
        </a:prstGeom>
        <a:solidFill>
          <a:schemeClr val="dk2">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68B82C07-ECA5-4A73-BE35-DDC857D9E194}">
      <dsp:nvSpPr>
        <dsp:cNvPr id="0" name=""/>
        <dsp:cNvSpPr/>
      </dsp:nvSpPr>
      <dsp:spPr>
        <a:xfrm>
          <a:off x="1980380" y="625714"/>
          <a:ext cx="4167238" cy="4167238"/>
        </a:xfrm>
        <a:prstGeom prst="blockArc">
          <a:avLst>
            <a:gd name="adj1" fmla="val 0"/>
            <a:gd name="adj2" fmla="val 5400000"/>
            <a:gd name="adj3" fmla="val 4642"/>
          </a:avLst>
        </a:prstGeom>
        <a:solidFill>
          <a:schemeClr val="dk2">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74825A9-2BA9-4B3D-8980-C594C946A304}">
      <dsp:nvSpPr>
        <dsp:cNvPr id="0" name=""/>
        <dsp:cNvSpPr/>
      </dsp:nvSpPr>
      <dsp:spPr>
        <a:xfrm>
          <a:off x="1980380" y="625714"/>
          <a:ext cx="4167238" cy="4167238"/>
        </a:xfrm>
        <a:prstGeom prst="blockArc">
          <a:avLst>
            <a:gd name="adj1" fmla="val 16200000"/>
            <a:gd name="adj2" fmla="val 0"/>
            <a:gd name="adj3" fmla="val 4642"/>
          </a:avLst>
        </a:prstGeom>
        <a:solidFill>
          <a:schemeClr val="dk2">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C0FF2CA-78A5-4497-B253-982EF92B1C5C}">
      <dsp:nvSpPr>
        <dsp:cNvPr id="0" name=""/>
        <dsp:cNvSpPr/>
      </dsp:nvSpPr>
      <dsp:spPr>
        <a:xfrm>
          <a:off x="3104554" y="1749888"/>
          <a:ext cx="1918890" cy="191889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Industry-Academia</a:t>
          </a:r>
        </a:p>
      </dsp:txBody>
      <dsp:txXfrm>
        <a:off x="3385569" y="2030903"/>
        <a:ext cx="1356860" cy="1356860"/>
      </dsp:txXfrm>
    </dsp:sp>
    <dsp:sp modelId="{6A05D7B3-9A2F-4413-9F38-F35347AAEAAC}">
      <dsp:nvSpPr>
        <dsp:cNvPr id="0" name=""/>
        <dsp:cNvSpPr/>
      </dsp:nvSpPr>
      <dsp:spPr>
        <a:xfrm>
          <a:off x="3392388" y="2458"/>
          <a:ext cx="1343223" cy="1343223"/>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Process and technology transfer</a:t>
          </a:r>
        </a:p>
      </dsp:txBody>
      <dsp:txXfrm>
        <a:off x="3589098" y="199168"/>
        <a:ext cx="949803" cy="949803"/>
      </dsp:txXfrm>
    </dsp:sp>
    <dsp:sp modelId="{0D9BE68D-8D9C-4D99-846B-AB43FC610110}">
      <dsp:nvSpPr>
        <dsp:cNvPr id="0" name=""/>
        <dsp:cNvSpPr/>
      </dsp:nvSpPr>
      <dsp:spPr>
        <a:xfrm>
          <a:off x="5427651" y="2037721"/>
          <a:ext cx="1343223" cy="1343223"/>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Knowledge &amp; Innovation</a:t>
          </a:r>
        </a:p>
      </dsp:txBody>
      <dsp:txXfrm>
        <a:off x="5624361" y="2234431"/>
        <a:ext cx="949803" cy="949803"/>
      </dsp:txXfrm>
    </dsp:sp>
    <dsp:sp modelId="{8FFC6EC5-8796-4B0E-A7B6-AF69298A92EE}">
      <dsp:nvSpPr>
        <dsp:cNvPr id="0" name=""/>
        <dsp:cNvSpPr/>
      </dsp:nvSpPr>
      <dsp:spPr>
        <a:xfrm>
          <a:off x="3392388" y="4072985"/>
          <a:ext cx="1343223" cy="1343223"/>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Job/ Economic Diversity</a:t>
          </a:r>
        </a:p>
      </dsp:txBody>
      <dsp:txXfrm>
        <a:off x="3589098" y="4269695"/>
        <a:ext cx="949803" cy="949803"/>
      </dsp:txXfrm>
    </dsp:sp>
    <dsp:sp modelId="{17F0965D-17C6-48EB-88D1-13EEB8FA1238}">
      <dsp:nvSpPr>
        <dsp:cNvPr id="0" name=""/>
        <dsp:cNvSpPr/>
      </dsp:nvSpPr>
      <dsp:spPr>
        <a:xfrm>
          <a:off x="1357124" y="2037721"/>
          <a:ext cx="1343223" cy="1343223"/>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Intellectual property</a:t>
          </a:r>
        </a:p>
      </dsp:txBody>
      <dsp:txXfrm>
        <a:off x="1553834" y="2234431"/>
        <a:ext cx="949803" cy="94980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7T19:46:39.2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87,'1031'0,"-1014"-1,0 0,0-2,23-6,-20 4,39-4,247 6,-155 5,2452-2,-2415-14,-31 0,20-1,26 1,646 13,-399 3,-267 11,-32 1,327-12,-246-4,-191 4,57 10,7 0,337-7,-247-7,-100 3,119 16,-2-5,-13-2,-86 1,124-4,-192-6,64 12,13 0,-10 2,-75-9,49 2,245-7,-148-3,-175 2,1 1,-1-1,0 1,11 3,-1 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7T19:47:29.4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1 173,'247'-12,"-78"2,231 4,-71 4,-99-12,40-1,-58 2,-30 0,-137 12,154-11,-74 1,152 5,-257 5,1-1,37-9,-35 6,38-2,100-8,60-1,777 17,-970-1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7T19:54:19.7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0 117,'233'-11,"-120"0,118 3,-208 7,1-1,46-11,-19 3,26-3,154-5,739 19,-944-2,-1-1,36-9,-32 5,39-2,334 5,-206 5,-169-2,-3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7T19:54:23.6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1,'3425'0,"-3400"0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7T19:54:32.9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1 200,'140'-10,"-70"3,456-53,51-3,-406 48,737-29,604 45,-790-2,-713 1,-1 0,1 1,0 0,13 4,-19-4,1 0,0 0,-1 1,0 0,1 0,-1 0,0 0,0 0,0 0,0 1,0-1,-1 1,3 3,7 10,-1-2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7T19:54:38.3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86,'0'0,"0"-1,1 0,-1 1,0-1,0 1,1-1,-1 1,0-1,1 1,-1-1,1 1,-1-1,1 1,-1 0,1-1,-1 1,1 0,-1-1,1 1,-1 0,1 0,-1-1,1 1,0 0,-1 0,1 0,-1 0,2 0,3-2,63-14,1 2,101-7,-146 19,353-19,3 21,-145 2,-223-2,0 1,0 1,0 0,0 0,-1 1,1 0,-1 1,1 1,-1 0,-1 0,19 13,-7-7,-1-1,2-1,-1-1,1-1,0-2,1 0,0-1,-1-1,45 0,-38-1,53 9,16 3,-73-13,-11-1,-1 0,25 5,-18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7T19:54:44.1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1,'284'23,"-196"-12,-61-8,327 33,2-21,1584-19,-1077 5,-838-1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7T19:54:48.0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1,'205'-1,"239"3,-237 13,44 0,270-17,-345 17,-6-1,749-14,-400-1,-489 2,-1 2,42 10,-17-3,-14-4,17 4,106 5,-134-16,-18 0,1 1,0 0,0 1,20 4,-14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7T19:54:52.50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1,'37'2,"-1"1,53 12,-10 0,842 62,-273-74,-344-5,-213 3,104-3,-144-4,62-16,-72 13,0 1,83-4,160 13,-259-1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7T19:54:59.0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1 144,'184'0,"463"1,802-3,-449-41,-89 2,175 55,-262 2,-700-16,746 15,-660-6,182 11,335-7,-462-15,599 2,-754-5,110-19,-99 9,505-56,-540 61,139-9,277 19,-215 2,-260-1,0 1,28 8,25 1,-66-10,-1 1,1 0,18 6,-26-6,0 0,-1 1,0-1,1 1,-1 0,0 1,0-1,-1 1,1 0,5 6,1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7T19:46:45.8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90,'44'0,"306"-11,8-29,-285 34,-21 3,56-12,-57 8,0 2,1 2,62 6,-18-1,724-2,-798 1,-1 1,1 2,31 8,-24-4,55 16,-55-15,0-1,53 8,-58-14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7T19:46:52.2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1,'7'0,"0"1,0 0,0 1,11 3,11 2,46 9,-40-8,0-1,62 4,56 3,8 0,392-15,-520 3,0 2,0 1,46 13,-39-9,62 8,-60-11,75 19,-33-5,64 19,-91-23,109 19,-64-21,68 5,247-18,-203-3,-166 0,0-3,75-17,-73 12,-1 2,64-3,-33 12,44-1,-119-1,0 0,0 0,0 0,0-1,-1 0,1 0,0 0,-1 0,0-1,1 0,-1 0,0 0,0 0,-1-1,1 1,-1-1,0 0,4-6,0 2,0 0,0 0,10-7,1 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7T19:46:56.7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1 317,'403'-16,"178"-56,-231 26,-260 39,106 5,-10 1,-24-17,-87 9,0-4,19-1,-73 12,-1 0,1-2,0 0,-1-1,0-1,28-13,-10 4,1 2,1 1,0 2,1 2,60-4,-2 6,100 6,-71 3,-44-5,-28 0,104 11,-125-2,0 2,-1 1,44 20,-21-8,134 39,-155-52,1-2,1-2,51 1,-54-7,-21 1,1-1,0 2,-1 0,17 3,-11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7T19:46:59.4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1,'3770'0,"-3455"14,-77-2,739-7,-557-7,1742 2,-2151 0,0 1,0 0,11 2,2 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7T19:47:02.7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30,'97'0,"346"-11,414-7,-584 19,622-1,-847 2,53 10,26 1,356-10,-248-5,-191 1,-4 0,0 2,75 11,83 25,-168-33,35 0,-42-4,0 1,0 2,32 7,-37-4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7T19:47:13.6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1,'54'9,"-1"-2,1-2,57-3,-53-1,314 15,112 1,40 19,-364-21,250-8,-241-9,1128 2,-795 30,47 0,-33-32,-492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7T19:47:16.5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1,'1223'0,"-1131"4,176 32,-245-33,41 6,88 1,67-12,-64 0,1247 2,-1377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7T19:47:26.0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5B44B6-EB6B-4F6D-A4DE-847C623B483E}" type="datetimeFigureOut">
              <a:rPr lang="en-US" smtClean="0"/>
              <a:t>11/10/2021</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DBE4FA-3DB3-4BBF-BCAB-D3CDD0716358}" type="slidenum">
              <a:rPr lang="en-US" smtClean="0"/>
              <a:t>‹#›</a:t>
            </a:fld>
            <a:endParaRPr lang="en-US"/>
          </a:p>
        </p:txBody>
      </p:sp>
    </p:spTree>
    <p:extLst>
      <p:ext uri="{BB962C8B-B14F-4D97-AF65-F5344CB8AC3E}">
        <p14:creationId xmlns:p14="http://schemas.microsoft.com/office/powerpoint/2010/main" val="3042099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Initiation</a:t>
            </a:r>
            <a:r>
              <a:rPr lang="en-US" baseline="0" dirty="0"/>
              <a:t> – forming rapport, understanding goals and discussing goals &amp; expectations</a:t>
            </a:r>
          </a:p>
          <a:p>
            <a:endParaRPr lang="en-US" baseline="0" dirty="0"/>
          </a:p>
          <a:p>
            <a:r>
              <a:rPr lang="en-US" baseline="0" dirty="0" err="1"/>
              <a:t>Culti</a:t>
            </a:r>
            <a:r>
              <a:rPr lang="en-US" baseline="0" dirty="0"/>
              <a:t>- ongoing interactions with the mentee to motivate, guide and provide feedback</a:t>
            </a:r>
          </a:p>
          <a:p>
            <a:endParaRPr lang="en-US" baseline="0" dirty="0"/>
          </a:p>
          <a:p>
            <a:r>
              <a:rPr lang="en-US" baseline="0" dirty="0" err="1"/>
              <a:t>Seperation</a:t>
            </a:r>
            <a:r>
              <a:rPr lang="en-US" baseline="0" dirty="0"/>
              <a:t> – recognizing the end, reflection</a:t>
            </a:r>
          </a:p>
          <a:p>
            <a:endParaRPr lang="en-US" baseline="0" dirty="0"/>
          </a:p>
          <a:p>
            <a:r>
              <a:rPr lang="en-US" baseline="0" dirty="0"/>
              <a:t>Re-definition – </a:t>
            </a:r>
            <a:r>
              <a:rPr lang="en-US" baseline="0" dirty="0" err="1"/>
              <a:t>trnasition</a:t>
            </a:r>
            <a:r>
              <a:rPr lang="en-US" baseline="0" dirty="0"/>
              <a:t> from mentor-mentee to peer like relationship</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FEBDD3-ECB2-2A46-95AD-30622B13FE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035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Paper gives a nice fact-based analytical review of the aspects of industry-academia challenges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B1BD9F-4DB6-416F-AB2E-1E8ADF3A42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7714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Advisor,speaks</a:t>
            </a:r>
            <a:r>
              <a:rPr lang="en-US" dirty="0"/>
              <a:t> to issues regarding faculty mentors as a source of academic advice and personal support or counsel. </a:t>
            </a:r>
          </a:p>
          <a:p>
            <a:endParaRPr lang="en-US" dirty="0"/>
          </a:p>
          <a:p>
            <a:r>
              <a:rPr lang="en-US" dirty="0"/>
              <a:t>relates to an awareness to create formal or structured learning situations to help graduate students develop particular skills. The third theme,</a:t>
            </a:r>
          </a:p>
          <a:p>
            <a:endParaRPr lang="en-US" dirty="0"/>
          </a:p>
          <a:p>
            <a:r>
              <a:rPr lang="en-US" dirty="0"/>
              <a:t>,refers to a component of the F-GS relationship that resembles that of a supervisor and staff member. And the final theme,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reflects the notion of faculty members as a socializing group, assisting in the development of students’ professional skills and initiating them into the norms and values of their respective disciplines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FEBDD3-ECB2-2A46-95AD-30622B13FE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993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Junior faculty</a:t>
            </a:r>
            <a:r>
              <a:rPr lang="is-IS" sz="3200" dirty="0"/>
              <a:t>….</a:t>
            </a:r>
            <a:r>
              <a:rPr lang="en-US" sz="3200" dirty="0"/>
              <a:t> </a:t>
            </a:r>
          </a:p>
          <a:p>
            <a:pPr lvl="1"/>
            <a:r>
              <a:rPr lang="en-US" sz="2800" dirty="0"/>
              <a:t>ability to work autonomously</a:t>
            </a:r>
          </a:p>
          <a:p>
            <a:pPr lvl="1"/>
            <a:r>
              <a:rPr lang="en-US" sz="2800" dirty="0"/>
              <a:t>to have high computational and mathematical skills</a:t>
            </a:r>
          </a:p>
          <a:p>
            <a:pPr lvl="1"/>
            <a:r>
              <a:rPr lang="en-US" sz="2800" dirty="0"/>
              <a:t>and to take initiative. </a:t>
            </a:r>
          </a:p>
          <a:p>
            <a:pPr lvl="1"/>
            <a:endParaRPr lang="en-US" sz="2800" dirty="0"/>
          </a:p>
          <a:p>
            <a:r>
              <a:rPr lang="en-US" sz="3200" dirty="0"/>
              <a:t>Tenured faculty</a:t>
            </a:r>
            <a:r>
              <a:rPr lang="is-IS" sz="3200" dirty="0"/>
              <a:t>…</a:t>
            </a:r>
          </a:p>
          <a:p>
            <a:pPr lvl="1"/>
            <a:r>
              <a:rPr lang="en-US" sz="2800" dirty="0"/>
              <a:t>developing their graduate students’ abilities to present at national and international conferences</a:t>
            </a:r>
          </a:p>
          <a:p>
            <a:pPr lvl="1"/>
            <a:r>
              <a:rPr lang="en-US" sz="2800" dirty="0"/>
              <a:t>to network with senior faculty from other institutions and to learn how to create their own networks.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FEBDD3-ECB2-2A46-95AD-30622B13FE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8452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Engage with students in various ways from simple things such as saying hello to them in the hallway, asking them how they are doing in their courses, or inviting them for a cup of coffee when you are free of distractions.</a:t>
            </a:r>
          </a:p>
          <a:p>
            <a:r>
              <a:rPr lang="en-US" sz="1200" b="0" i="0" kern="1200" dirty="0">
                <a:solidFill>
                  <a:schemeClr val="tx1"/>
                </a:solidFill>
                <a:effectLst/>
                <a:latin typeface="+mn-lt"/>
                <a:ea typeface="+mn-ea"/>
                <a:cs typeface="+mn-cs"/>
              </a:rPr>
              <a:t>Talk to your students on a regular basis.</a:t>
            </a:r>
          </a:p>
          <a:p>
            <a:r>
              <a:rPr lang="en-US" sz="1200" b="0" i="0" kern="1200" dirty="0">
                <a:solidFill>
                  <a:schemeClr val="tx1"/>
                </a:solidFill>
                <a:effectLst/>
                <a:latin typeface="+mn-lt"/>
                <a:ea typeface="+mn-ea"/>
                <a:cs typeface="+mn-cs"/>
              </a:rPr>
              <a:t>Reach out to those who seem remote to see if that is simply their cultural way of being respectful or if it is due to their sense of social or academic isolation.</a:t>
            </a:r>
          </a:p>
          <a:p>
            <a:r>
              <a:rPr lang="en-US" sz="1200" b="0" i="0" kern="1200" dirty="0">
                <a:solidFill>
                  <a:schemeClr val="tx1"/>
                </a:solidFill>
                <a:effectLst/>
                <a:latin typeface="+mn-lt"/>
                <a:ea typeface="+mn-ea"/>
                <a:cs typeface="+mn-cs"/>
              </a:rPr>
              <a:t>Let them know how and when to best reach you if they want to talk (i.e., e-mail, cell phone, or stopping in during office hours).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Many first-year students need help to get through the jargon that exists within the field, the department, and the Graduate College. Many are hearing terms such as “qualifying” exams or “orals” for the first time.</a:t>
            </a:r>
          </a:p>
          <a:p>
            <a:r>
              <a:rPr lang="en-US" sz="1200" b="0" i="0" kern="1200" dirty="0">
                <a:solidFill>
                  <a:schemeClr val="tx1"/>
                </a:solidFill>
                <a:effectLst/>
                <a:latin typeface="+mn-lt"/>
                <a:ea typeface="+mn-ea"/>
                <a:cs typeface="+mn-cs"/>
              </a:rPr>
              <a:t>Make the implicit explicit. Clarify the vague or unwritten aspects of the program’s expectations for committees, courses, research, etc. Almost all students need help with the finer, often unstated, points of doing a thesis or dissertation.</a:t>
            </a:r>
          </a:p>
          <a:p>
            <a:r>
              <a:rPr lang="en-US" sz="1200" b="0" i="0" kern="1200" dirty="0">
                <a:solidFill>
                  <a:schemeClr val="tx1"/>
                </a:solidFill>
                <a:effectLst/>
                <a:latin typeface="+mn-lt"/>
                <a:ea typeface="+mn-ea"/>
                <a:cs typeface="+mn-cs"/>
              </a:rPr>
              <a:t>At each stage of the graduate experience, explain the formal and informal criteria that the faculty use to determine what will count as quality work on the part of the student.</a:t>
            </a:r>
          </a:p>
          <a:p>
            <a:r>
              <a:rPr lang="en-US" sz="1200" b="0" i="0" kern="1200" dirty="0">
                <a:solidFill>
                  <a:schemeClr val="tx1"/>
                </a:solidFill>
                <a:effectLst/>
                <a:latin typeface="+mn-lt"/>
                <a:ea typeface="+mn-ea"/>
                <a:cs typeface="+mn-cs"/>
              </a:rPr>
              <a:t>Alert students to pitfalls well ahead of time, notably those that may affect funding or graduate standing.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You should avoid assuming that students know what you think of their work.</a:t>
            </a:r>
          </a:p>
          <a:p>
            <a:r>
              <a:rPr lang="en-US" sz="1200" b="0" i="0" kern="1200" dirty="0">
                <a:solidFill>
                  <a:schemeClr val="tx1"/>
                </a:solidFill>
                <a:effectLst/>
                <a:latin typeface="+mn-lt"/>
                <a:ea typeface="+mn-ea"/>
                <a:cs typeface="+mn-cs"/>
              </a:rPr>
              <a:t>Tempering criticism with praise when it is deserved will help remind students that your high standards are intended to help them improve.</a:t>
            </a:r>
          </a:p>
          <a:p>
            <a:r>
              <a:rPr lang="en-US" sz="1200" b="0" i="0" kern="1200" dirty="0">
                <a:solidFill>
                  <a:schemeClr val="tx1"/>
                </a:solidFill>
                <a:effectLst/>
                <a:latin typeface="+mn-lt"/>
                <a:ea typeface="+mn-ea"/>
                <a:cs typeface="+mn-cs"/>
              </a:rPr>
              <a:t>Some mentors make the assumption that students who fall behind in their work lack commitment. Rather, they may be exhausted, unclear about what they need to do next, experiencing difficulties with resources, or running into problems with collaborators. An understanding of their perspective is a constructive approach.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Generally, students should take the risks of making the kinds of mistakes that often lead to better learning. You might even share with them a less than successful experience of your own, such as a heavily critiqued paper you wrote.</a:t>
            </a:r>
          </a:p>
          <a:p>
            <a:r>
              <a:rPr lang="en-US" sz="1200" b="0" i="0" kern="1200" dirty="0">
                <a:solidFill>
                  <a:schemeClr val="tx1"/>
                </a:solidFill>
                <a:effectLst/>
                <a:latin typeface="+mn-lt"/>
                <a:ea typeface="+mn-ea"/>
                <a:cs typeface="+mn-cs"/>
              </a:rPr>
              <a:t>Encourage students to discuss their ideas with you or other colleagues, even the ideas that the student might think naïve.</a:t>
            </a:r>
          </a:p>
          <a:p>
            <a:r>
              <a:rPr lang="en-US" sz="1200" b="0" i="0" kern="1200" dirty="0">
                <a:solidFill>
                  <a:schemeClr val="tx1"/>
                </a:solidFill>
                <a:effectLst/>
                <a:latin typeface="+mn-lt"/>
                <a:ea typeface="+mn-ea"/>
                <a:cs typeface="+mn-cs"/>
              </a:rPr>
              <a:t>Let those assigned to you for advising know clearly that changing advisors can and does happen. Students might be unaware of this possibility.</a:t>
            </a:r>
          </a:p>
          <a:p>
            <a:r>
              <a:rPr lang="en-US" sz="1200" b="0" i="0" kern="1200" dirty="0">
                <a:solidFill>
                  <a:schemeClr val="tx1"/>
                </a:solidFill>
                <a:effectLst/>
                <a:latin typeface="+mn-lt"/>
                <a:ea typeface="+mn-ea"/>
                <a:cs typeface="+mn-cs"/>
              </a:rPr>
              <a:t>Reassure students of their skills and abilities. Many of them may be experiencing doubts and anxieties as to whether they belong in graduate school </a:t>
            </a:r>
          </a:p>
          <a:p>
            <a:endParaRPr lang="en-US" sz="1200" b="0" i="0" kern="1200" dirty="0">
              <a:solidFill>
                <a:schemeClr val="tx1"/>
              </a:solidFill>
              <a:effectLst/>
              <a:latin typeface="+mn-lt"/>
              <a:ea typeface="+mn-ea"/>
              <a:cs typeface="+mn-cs"/>
            </a:endParaRPr>
          </a:p>
          <a:p>
            <a:r>
              <a:rPr lang="en-US" dirty="0"/>
              <a:t>5. A</a:t>
            </a:r>
            <a:r>
              <a:rPr lang="en-US" sz="1200" b="0" i="0" kern="1200" dirty="0">
                <a:solidFill>
                  <a:schemeClr val="tx1"/>
                </a:solidFill>
                <a:effectLst/>
                <a:latin typeface="+mn-lt"/>
                <a:ea typeface="+mn-ea"/>
                <a:cs typeface="+mn-cs"/>
              </a:rPr>
              <a:t>void allowing the phone or other visitors from distracting or interrupting you while you are meeting with one of your students. A common concern among graduate students is that they do not get their professors’ full attention. Focus on the student while you are with them.</a:t>
            </a:r>
          </a:p>
          <a:p>
            <a:r>
              <a:rPr lang="en-US" sz="1200" b="0" i="0" kern="1200" dirty="0">
                <a:solidFill>
                  <a:schemeClr val="tx1"/>
                </a:solidFill>
                <a:effectLst/>
                <a:latin typeface="+mn-lt"/>
                <a:ea typeface="+mn-ea"/>
                <a:cs typeface="+mn-cs"/>
              </a:rPr>
              <a:t>Keep notes on discussions to review prior to your next meeting.</a:t>
            </a:r>
          </a:p>
          <a:p>
            <a:r>
              <a:rPr lang="en-US" sz="1200" b="0" i="0" kern="1200" dirty="0">
                <a:solidFill>
                  <a:schemeClr val="tx1"/>
                </a:solidFill>
                <a:effectLst/>
                <a:latin typeface="+mn-lt"/>
                <a:ea typeface="+mn-ea"/>
                <a:cs typeface="+mn-cs"/>
              </a:rPr>
              <a:t>Faculty often can learn a lot from their students, but how often do they tell that to the students? Such disclosures give the students confidence.</a:t>
            </a:r>
          </a:p>
          <a:p>
            <a:r>
              <a:rPr lang="en-US" sz="1200" b="0" i="0" kern="1200" dirty="0">
                <a:solidFill>
                  <a:schemeClr val="tx1"/>
                </a:solidFill>
                <a:effectLst/>
                <a:latin typeface="+mn-lt"/>
                <a:ea typeface="+mn-ea"/>
                <a:cs typeface="+mn-cs"/>
              </a:rPr>
              <a:t>Acknowledging the prior skills, experience, and knowledge that the students bring with them to graduate school helps to build their confidence.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Be open and approachable. When students need to talk to you about academic or non-academic issues, knowing that they can reach you is very helpful.</a:t>
            </a:r>
          </a:p>
          <a:p>
            <a:r>
              <a:rPr lang="en-US" sz="1200" b="0" i="0" kern="1200" dirty="0">
                <a:solidFill>
                  <a:schemeClr val="tx1"/>
                </a:solidFill>
                <a:effectLst/>
                <a:latin typeface="+mn-lt"/>
                <a:ea typeface="+mn-ea"/>
                <a:cs typeface="+mn-cs"/>
              </a:rPr>
              <a:t>Help students find creative solutions to their academic or personal challenges.</a:t>
            </a:r>
          </a:p>
          <a:p>
            <a:r>
              <a:rPr lang="en-US" sz="1200" b="0" i="0" kern="1200" dirty="0">
                <a:solidFill>
                  <a:schemeClr val="tx1"/>
                </a:solidFill>
                <a:effectLst/>
                <a:latin typeface="+mn-lt"/>
                <a:ea typeface="+mn-ea"/>
                <a:cs typeface="+mn-cs"/>
              </a:rPr>
              <a:t>Be familiar with campus resources so that you can refer students should the need arise.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FEBDD3-ECB2-2A46-95AD-30622B13FE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521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Listen, discuss, and give advice on research, teaching, and service. </a:t>
            </a:r>
          </a:p>
          <a:p>
            <a:r>
              <a:rPr lang="en-US" dirty="0"/>
              <a:t>Check in - at least once per semester. </a:t>
            </a:r>
          </a:p>
          <a:p>
            <a:r>
              <a:rPr lang="en-US" dirty="0"/>
              <a:t>Know your mentee’s timeline for associate review and tenure review</a:t>
            </a:r>
          </a:p>
          <a:p>
            <a:r>
              <a:rPr lang="en-US" dirty="0"/>
              <a:t>Multi-year plan/individual development plan</a:t>
            </a:r>
          </a:p>
          <a:p>
            <a:r>
              <a:rPr lang="en-US" dirty="0"/>
              <a:t>Understand if the mentee is sufficiently connected to a network of scholars in his/her field</a:t>
            </a:r>
          </a:p>
          <a:p>
            <a:r>
              <a:rPr lang="en-US" dirty="0"/>
              <a:t>Understand if the mentee is performing effectively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FEBDD3-ECB2-2A46-95AD-30622B13FE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458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FEBDD3-ECB2-2A46-95AD-30622B13FE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3181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should be treated accordingly.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FEBDD3-ECB2-2A46-95AD-30622B13FE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425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Twitter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B1BD9F-4DB6-416F-AB2E-1E8ADF3A42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806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Paper gives a nice fact-based analytical review of the aspects of industry-academia challenges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B1BD9F-4DB6-416F-AB2E-1E8ADF3A42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941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BAAE17-564F-4554-A877-30BA7891B177}"/>
              </a:ext>
            </a:extLst>
          </p:cNvPr>
          <p:cNvSpPr>
            <a:spLocks noGrp="1"/>
          </p:cNvSpPr>
          <p:nvPr>
            <p:ph type="ctrTitle"/>
          </p:nvPr>
        </p:nvSpPr>
        <p:spPr>
          <a:xfrm>
            <a:off x="1524000" y="1041400"/>
            <a:ext cx="9144000" cy="2387600"/>
          </a:xfrm>
        </p:spPr>
        <p:txBody>
          <a:bodyPr anchor="ctr" anchorCtr="1">
            <a:normAutofit/>
          </a:bodyPr>
          <a:lstStyle>
            <a:lvl1pPr algn="ctr">
              <a:defRPr sz="2100">
                <a:latin typeface="Arial" panose="020B0604020202020204" pitchFamily="34" charset="0"/>
                <a:ea typeface="黑体" panose="02010609060101010101" pitchFamily="49" charset="-122"/>
                <a:cs typeface="Arial" panose="020B0604020202020204" pitchFamily="34" charset="0"/>
              </a:defRPr>
            </a:lvl1pPr>
          </a:lstStyle>
          <a:p>
            <a:r>
              <a:rPr lang="zh-CN" altLang="en-US"/>
              <a:t>单击此处编辑母版标题样式</a:t>
            </a:r>
            <a:endParaRPr lang="zh-CN" altLang="en-US" dirty="0"/>
          </a:p>
        </p:txBody>
      </p:sp>
      <p:sp>
        <p:nvSpPr>
          <p:cNvPr id="3" name="副标题 2">
            <a:extLst>
              <a:ext uri="{FF2B5EF4-FFF2-40B4-BE49-F238E27FC236}">
                <a16:creationId xmlns:a16="http://schemas.microsoft.com/office/drawing/2014/main" id="{702515CB-64DC-43AB-9123-614C43E8AE7A}"/>
              </a:ext>
            </a:extLst>
          </p:cNvPr>
          <p:cNvSpPr>
            <a:spLocks noGrp="1"/>
          </p:cNvSpPr>
          <p:nvPr>
            <p:ph type="subTitle" idx="1"/>
          </p:nvPr>
        </p:nvSpPr>
        <p:spPr>
          <a:xfrm>
            <a:off x="1524000" y="3602038"/>
            <a:ext cx="9144000" cy="1655762"/>
          </a:xfrm>
        </p:spPr>
        <p:txBody>
          <a:bodyPr anchor="ctr" anchorCtr="1">
            <a:normAutofit/>
          </a:bodyPr>
          <a:lstStyle>
            <a:lvl1pPr marL="0" indent="0" algn="ctr">
              <a:buNone/>
              <a:defRPr sz="1500">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dirty="0"/>
          </a:p>
        </p:txBody>
      </p:sp>
    </p:spTree>
    <p:extLst>
      <p:ext uri="{BB962C8B-B14F-4D97-AF65-F5344CB8AC3E}">
        <p14:creationId xmlns:p14="http://schemas.microsoft.com/office/powerpoint/2010/main" val="401814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12CED0-E9B6-4162-A4AC-07A3FD373A4F}"/>
              </a:ext>
            </a:extLst>
          </p:cNvPr>
          <p:cNvSpPr>
            <a:spLocks noGrp="1"/>
          </p:cNvSpPr>
          <p:nvPr>
            <p:ph type="dt" sz="half" idx="10"/>
          </p:nvPr>
        </p:nvSpPr>
        <p:spPr/>
        <p:txBody>
          <a:bodyPr/>
          <a:lstStyle/>
          <a:p>
            <a:fld id="{F34F1284-1EC6-48F4-9F03-09EE003AB472}" type="datetime1">
              <a:rPr lang="en-US" smtClean="0"/>
              <a:t>11/10/2021</a:t>
            </a:fld>
            <a:endParaRPr lang="en-US"/>
          </a:p>
        </p:txBody>
      </p:sp>
      <p:sp>
        <p:nvSpPr>
          <p:cNvPr id="3" name="Footer Placeholder 2">
            <a:extLst>
              <a:ext uri="{FF2B5EF4-FFF2-40B4-BE49-F238E27FC236}">
                <a16:creationId xmlns:a16="http://schemas.microsoft.com/office/drawing/2014/main" id="{1DEC4CD0-A7C3-4E2B-BDCA-3FD595AF4A6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05951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AA504-CAD4-48BD-BD18-AD4B167E3C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59FE56-2C81-4FAC-A729-DBB6CEAE2D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70BE87-22DD-41C7-A4E6-7C1C5418C9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3BA442-D8FA-46EB-AF5C-A9B144842BC6}"/>
              </a:ext>
            </a:extLst>
          </p:cNvPr>
          <p:cNvSpPr>
            <a:spLocks noGrp="1"/>
          </p:cNvSpPr>
          <p:nvPr>
            <p:ph type="dt" sz="half" idx="10"/>
          </p:nvPr>
        </p:nvSpPr>
        <p:spPr/>
        <p:txBody>
          <a:bodyPr/>
          <a:lstStyle/>
          <a:p>
            <a:fld id="{CE19E95D-A3E0-4123-9E90-BE2061EC6076}" type="datetime1">
              <a:rPr lang="en-US" smtClean="0"/>
              <a:t>11/10/2021</a:t>
            </a:fld>
            <a:endParaRPr lang="en-US"/>
          </a:p>
        </p:txBody>
      </p:sp>
      <p:sp>
        <p:nvSpPr>
          <p:cNvPr id="6" name="Footer Placeholder 5">
            <a:extLst>
              <a:ext uri="{FF2B5EF4-FFF2-40B4-BE49-F238E27FC236}">
                <a16:creationId xmlns:a16="http://schemas.microsoft.com/office/drawing/2014/main" id="{F82E3A6F-93A6-4F44-AE91-22F87B0034AC}"/>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23765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F866A-6515-40DF-B095-3D011D139E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CE0CD8-5440-4E45-A8C7-94D4375DB2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24BA6C-1928-4760-B834-39A7D05A1A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E1FB8B-3977-4900-B18C-5DCAFCC4F8EB}"/>
              </a:ext>
            </a:extLst>
          </p:cNvPr>
          <p:cNvSpPr>
            <a:spLocks noGrp="1"/>
          </p:cNvSpPr>
          <p:nvPr>
            <p:ph type="dt" sz="half" idx="10"/>
          </p:nvPr>
        </p:nvSpPr>
        <p:spPr/>
        <p:txBody>
          <a:bodyPr/>
          <a:lstStyle/>
          <a:p>
            <a:fld id="{C72ACE02-8890-438D-AEBB-7F775507F277}" type="datetime1">
              <a:rPr lang="en-US" smtClean="0"/>
              <a:t>11/10/2021</a:t>
            </a:fld>
            <a:endParaRPr lang="en-US"/>
          </a:p>
        </p:txBody>
      </p:sp>
      <p:sp>
        <p:nvSpPr>
          <p:cNvPr id="6" name="Footer Placeholder 5">
            <a:extLst>
              <a:ext uri="{FF2B5EF4-FFF2-40B4-BE49-F238E27FC236}">
                <a16:creationId xmlns:a16="http://schemas.microsoft.com/office/drawing/2014/main" id="{AD8E5B0B-6B2F-4D2B-821E-71AD1C8E7F8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88387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0922C-8893-4A16-803A-D93425CF10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BBF853-7806-4C9E-9AEC-6A5B7D4783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CCF924-D847-4A9A-A400-332BA449CD5C}"/>
              </a:ext>
            </a:extLst>
          </p:cNvPr>
          <p:cNvSpPr>
            <a:spLocks noGrp="1"/>
          </p:cNvSpPr>
          <p:nvPr>
            <p:ph type="dt" sz="half" idx="10"/>
          </p:nvPr>
        </p:nvSpPr>
        <p:spPr/>
        <p:txBody>
          <a:bodyPr/>
          <a:lstStyle/>
          <a:p>
            <a:fld id="{11B9D570-4486-41C0-AAA5-15B550621A3A}" type="datetime1">
              <a:rPr lang="en-US" smtClean="0"/>
              <a:t>11/10/2021</a:t>
            </a:fld>
            <a:endParaRPr lang="en-US"/>
          </a:p>
        </p:txBody>
      </p:sp>
      <p:sp>
        <p:nvSpPr>
          <p:cNvPr id="5" name="Footer Placeholder 4">
            <a:extLst>
              <a:ext uri="{FF2B5EF4-FFF2-40B4-BE49-F238E27FC236}">
                <a16:creationId xmlns:a16="http://schemas.microsoft.com/office/drawing/2014/main" id="{9A8472EB-3BB4-41C5-B48F-227B492E591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263774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8613AA-F1CA-48D9-A3FC-CA6FDA1F59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49E997-762A-40DE-9503-F71FE40296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A1A69-01D9-4418-9A51-5D26F6F9BCDF}"/>
              </a:ext>
            </a:extLst>
          </p:cNvPr>
          <p:cNvSpPr>
            <a:spLocks noGrp="1"/>
          </p:cNvSpPr>
          <p:nvPr>
            <p:ph type="dt" sz="half" idx="10"/>
          </p:nvPr>
        </p:nvSpPr>
        <p:spPr/>
        <p:txBody>
          <a:bodyPr/>
          <a:lstStyle/>
          <a:p>
            <a:fld id="{7C7F5EDD-9F6D-453D-BD15-51A6604A5A41}" type="datetime1">
              <a:rPr lang="en-US" smtClean="0"/>
              <a:t>11/10/2021</a:t>
            </a:fld>
            <a:endParaRPr lang="en-US"/>
          </a:p>
        </p:txBody>
      </p:sp>
      <p:sp>
        <p:nvSpPr>
          <p:cNvPr id="5" name="Footer Placeholder 4">
            <a:extLst>
              <a:ext uri="{FF2B5EF4-FFF2-40B4-BE49-F238E27FC236}">
                <a16:creationId xmlns:a16="http://schemas.microsoft.com/office/drawing/2014/main" id="{FB104D31-3831-4343-848F-97B25E42F77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494715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FE80981-DCD7-4EFD-BCE3-F773D9548B8E}" type="datetime1">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339958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7A76DB-C750-41DA-87F4-D3B3D6852183}" type="datetime1">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811972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70FE4-8D20-4383-AE57-787C3C13701B}" type="datetime1">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911159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983DD4E-5555-49CF-9709-1EBB66AA28A6}" type="datetime1">
              <a:rPr lang="en-US" smtClean="0"/>
              <a:t>11/10/2021</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561481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40F039-ABA3-45E2-B1D3-CF7FA7335DC4}" type="datetime1">
              <a:rPr lang="en-US" smtClean="0"/>
              <a:t>11/10/2021</a:t>
            </a:fld>
            <a:endParaRPr lang="en-US"/>
          </a:p>
        </p:txBody>
      </p:sp>
      <p:sp>
        <p:nvSpPr>
          <p:cNvPr id="8" name="Footer Placeholder 7"/>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08695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sp>
        <p:nvSpPr>
          <p:cNvPr id="3" name="灯片编号占位符 3">
            <a:extLst>
              <a:ext uri="{FF2B5EF4-FFF2-40B4-BE49-F238E27FC236}">
                <a16:creationId xmlns:a16="http://schemas.microsoft.com/office/drawing/2014/main" id="{D3B7E44C-1E3F-40C0-BBD3-DFB526256383}"/>
              </a:ext>
            </a:extLst>
          </p:cNvPr>
          <p:cNvSpPr>
            <a:spLocks noGrp="1"/>
          </p:cNvSpPr>
          <p:nvPr>
            <p:ph type="sldNum" sz="quarter" idx="12"/>
          </p:nvPr>
        </p:nvSpPr>
        <p:spPr>
          <a:xfrm>
            <a:off x="9448800" y="6519446"/>
            <a:ext cx="2743200" cy="338554"/>
          </a:xfrm>
          <a:prstGeom prst="rect">
            <a:avLst/>
          </a:prstGeom>
        </p:spPr>
        <p:txBody>
          <a:bodyPr anchor="ctr" anchorCtr="0">
            <a:spAutoFit/>
          </a:bodyPr>
          <a:lstStyle>
            <a:lvl1pPr algn="r">
              <a:defRPr sz="1600" b="1">
                <a:solidFill>
                  <a:schemeClr val="tx1"/>
                </a:solidFill>
                <a:latin typeface="Calibri" panose="020F0502020204030204" pitchFamily="34" charset="0"/>
                <a:cs typeface="Arial" panose="020B0604020202020204" pitchFamily="34" charset="0"/>
              </a:defRPr>
            </a:lvl1pPr>
          </a:lstStyle>
          <a:p>
            <a:fld id="{6D9DF85F-1F7D-475C-AD8A-EC0EB92CD050}" type="slidenum">
              <a:rPr lang="en-US" smtClean="0"/>
              <a:pPr/>
              <a:t>‹#›</a:t>
            </a:fld>
            <a:endParaRPr lang="en-US"/>
          </a:p>
        </p:txBody>
      </p:sp>
    </p:spTree>
    <p:extLst>
      <p:ext uri="{BB962C8B-B14F-4D97-AF65-F5344CB8AC3E}">
        <p14:creationId xmlns:p14="http://schemas.microsoft.com/office/powerpoint/2010/main" val="16367104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DDF62D7-920C-49D9-A9F8-79023F81843C}" type="datetime1">
              <a:rPr lang="en-US" smtClean="0"/>
              <a:t>11/10/2021</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06987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C5713E-6EF1-492F-A118-ADD1E2DE7533}" type="datetime1">
              <a:rPr lang="en-US" smtClean="0"/>
              <a:t>11/10/2021</a:t>
            </a:fld>
            <a:endParaRPr lang="en-US"/>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316304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A06663-9178-43DC-BE63-2434761EAC28}" type="datetime1">
              <a:rPr lang="en-US" smtClean="0"/>
              <a:t>11/10/2021</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243331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E6EDB7-9324-4BB4-9F31-8938F558EA7C}" type="datetime1">
              <a:rPr lang="en-US" smtClean="0"/>
              <a:t>11/10/2021</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80012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8497CB-0AFB-4D7D-BBC7-26840F93E0B1}" type="datetime1">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29984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2C5712-DF61-49B2-91A7-7583E53DF6D5}" type="datetime1">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80153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AA8B6A4-2658-49C9-BCCB-984CD8A71E21}"/>
              </a:ext>
            </a:extLst>
          </p:cNvPr>
          <p:cNvSpPr/>
          <p:nvPr/>
        </p:nvSpPr>
        <p:spPr>
          <a:xfrm>
            <a:off x="-600" y="685800"/>
            <a:ext cx="12193200" cy="36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标题 1">
            <a:extLst>
              <a:ext uri="{FF2B5EF4-FFF2-40B4-BE49-F238E27FC236}">
                <a16:creationId xmlns:a16="http://schemas.microsoft.com/office/drawing/2014/main" id="{BA7B997A-0A2E-42B6-A869-AC5CE28660E9}"/>
              </a:ext>
            </a:extLst>
          </p:cNvPr>
          <p:cNvSpPr>
            <a:spLocks noGrp="1"/>
          </p:cNvSpPr>
          <p:nvPr>
            <p:ph type="title"/>
          </p:nvPr>
        </p:nvSpPr>
        <p:spPr>
          <a:xfrm>
            <a:off x="628650" y="91440"/>
            <a:ext cx="10934701" cy="535531"/>
          </a:xfrm>
        </p:spPr>
        <p:txBody>
          <a:bodyPr>
            <a:spAutoFit/>
          </a:bodyPr>
          <a:lstStyle>
            <a:lvl1pPr algn="ctr">
              <a:defRPr sz="3200" b="1">
                <a:solidFill>
                  <a:schemeClr val="tx1">
                    <a:lumMod val="85000"/>
                    <a:lumOff val="15000"/>
                  </a:schemeClr>
                </a:solidFill>
                <a:latin typeface="Calibri" panose="020F0502020204030204" pitchFamily="34" charset="0"/>
                <a:cs typeface="Arial" panose="020B0604020202020204" pitchFamily="34" charset="0"/>
              </a:defRPr>
            </a:lvl1pPr>
          </a:lstStyle>
          <a:p>
            <a:r>
              <a:rPr lang="zh-CN" altLang="en-US" dirty="0"/>
              <a:t>单击此处编辑母版标题样式</a:t>
            </a:r>
          </a:p>
        </p:txBody>
      </p:sp>
      <p:sp>
        <p:nvSpPr>
          <p:cNvPr id="8" name="灯片编号占位符 3">
            <a:extLst>
              <a:ext uri="{FF2B5EF4-FFF2-40B4-BE49-F238E27FC236}">
                <a16:creationId xmlns:a16="http://schemas.microsoft.com/office/drawing/2014/main" id="{281ED764-8F9D-4948-98F8-3595097AEF84}"/>
              </a:ext>
            </a:extLst>
          </p:cNvPr>
          <p:cNvSpPr>
            <a:spLocks noGrp="1"/>
          </p:cNvSpPr>
          <p:nvPr>
            <p:ph type="sldNum" sz="quarter" idx="12"/>
          </p:nvPr>
        </p:nvSpPr>
        <p:spPr>
          <a:xfrm>
            <a:off x="9448800" y="6519446"/>
            <a:ext cx="2743200" cy="338554"/>
          </a:xfrm>
          <a:prstGeom prst="rect">
            <a:avLst/>
          </a:prstGeom>
        </p:spPr>
        <p:txBody>
          <a:bodyPr anchor="ctr" anchorCtr="0">
            <a:spAutoFit/>
          </a:bodyPr>
          <a:lstStyle>
            <a:lvl1pPr algn="r">
              <a:defRPr sz="1600" b="1">
                <a:solidFill>
                  <a:schemeClr val="tx1"/>
                </a:solidFill>
                <a:latin typeface="Calibri" panose="020F0502020204030204" pitchFamily="34" charset="0"/>
                <a:cs typeface="Arial" panose="020B0604020202020204" pitchFamily="34" charset="0"/>
              </a:defRPr>
            </a:lvl1pPr>
          </a:lstStyle>
          <a:p>
            <a:fld id="{6D9DF85F-1F7D-475C-AD8A-EC0EB92CD050}" type="slidenum">
              <a:rPr lang="en-US" smtClean="0"/>
              <a:pPr/>
              <a:t>‹#›</a:t>
            </a:fld>
            <a:endParaRPr lang="en-US"/>
          </a:p>
        </p:txBody>
      </p:sp>
    </p:spTree>
    <p:extLst>
      <p:ext uri="{BB962C8B-B14F-4D97-AF65-F5344CB8AC3E}">
        <p14:creationId xmlns:p14="http://schemas.microsoft.com/office/powerpoint/2010/main" val="916173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F32C-3338-4041-A7FC-45D79894A3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3BEB1E-94BF-4A4F-AFB0-31ADA480A0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8C4C5F-B287-4F63-BA88-1E03AAB1D4E4}"/>
              </a:ext>
            </a:extLst>
          </p:cNvPr>
          <p:cNvSpPr>
            <a:spLocks noGrp="1"/>
          </p:cNvSpPr>
          <p:nvPr>
            <p:ph type="dt" sz="half" idx="10"/>
          </p:nvPr>
        </p:nvSpPr>
        <p:spPr/>
        <p:txBody>
          <a:bodyPr/>
          <a:lstStyle/>
          <a:p>
            <a:fld id="{29651443-39F9-44CF-A333-C1B308223B5E}" type="datetime1">
              <a:rPr lang="en-US" smtClean="0"/>
              <a:t>11/10/2021</a:t>
            </a:fld>
            <a:endParaRPr lang="en-US"/>
          </a:p>
        </p:txBody>
      </p:sp>
      <p:sp>
        <p:nvSpPr>
          <p:cNvPr id="5" name="Footer Placeholder 4">
            <a:extLst>
              <a:ext uri="{FF2B5EF4-FFF2-40B4-BE49-F238E27FC236}">
                <a16:creationId xmlns:a16="http://schemas.microsoft.com/office/drawing/2014/main" id="{380ADFF1-1D93-4C69-B63B-A23E9A59755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78641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E74F-5F1A-4C22-B57C-BEEC8173D4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2E1E8E-765B-4EB4-A2A2-D1E3BF48EB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DE3ECD-FE3B-4CA2-AC9F-90BA35E62B9A}"/>
              </a:ext>
            </a:extLst>
          </p:cNvPr>
          <p:cNvSpPr>
            <a:spLocks noGrp="1"/>
          </p:cNvSpPr>
          <p:nvPr>
            <p:ph type="dt" sz="half" idx="10"/>
          </p:nvPr>
        </p:nvSpPr>
        <p:spPr/>
        <p:txBody>
          <a:bodyPr/>
          <a:lstStyle/>
          <a:p>
            <a:fld id="{531C1EC0-3C34-41D4-AF16-6DB3DF43EC4E}" type="datetime1">
              <a:rPr lang="en-US" smtClean="0"/>
              <a:t>11/10/2021</a:t>
            </a:fld>
            <a:endParaRPr lang="en-US"/>
          </a:p>
        </p:txBody>
      </p:sp>
      <p:sp>
        <p:nvSpPr>
          <p:cNvPr id="5" name="Footer Placeholder 4">
            <a:extLst>
              <a:ext uri="{FF2B5EF4-FFF2-40B4-BE49-F238E27FC236}">
                <a16:creationId xmlns:a16="http://schemas.microsoft.com/office/drawing/2014/main" id="{9462A644-16DA-4A5F-B005-43F467C8543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932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B952A-67C8-4238-A316-4DCE7B0943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9E2A21-C8E0-43B3-8DC3-724D93EE91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EF2981-A9F7-4F23-B3FC-86D76C0309FB}"/>
              </a:ext>
            </a:extLst>
          </p:cNvPr>
          <p:cNvSpPr>
            <a:spLocks noGrp="1"/>
          </p:cNvSpPr>
          <p:nvPr>
            <p:ph type="dt" sz="half" idx="10"/>
          </p:nvPr>
        </p:nvSpPr>
        <p:spPr/>
        <p:txBody>
          <a:bodyPr/>
          <a:lstStyle/>
          <a:p>
            <a:fld id="{7019BEED-6F5B-4944-A2CF-183D0DFE6A50}" type="datetime1">
              <a:rPr lang="en-US" smtClean="0"/>
              <a:t>11/10/2021</a:t>
            </a:fld>
            <a:endParaRPr lang="en-US"/>
          </a:p>
        </p:txBody>
      </p:sp>
      <p:sp>
        <p:nvSpPr>
          <p:cNvPr id="5" name="Footer Placeholder 4">
            <a:extLst>
              <a:ext uri="{FF2B5EF4-FFF2-40B4-BE49-F238E27FC236}">
                <a16:creationId xmlns:a16="http://schemas.microsoft.com/office/drawing/2014/main" id="{63496791-1E30-4364-8E0B-B56B91F33C8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83173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8CDA7-9A87-4CF4-92DF-1925D9B065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77FCC3-6227-41C4-8DA7-BC46D2241A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E5117F-35E1-43CF-8284-13E678D0E0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ADAC09-FC17-47B5-946A-EAF71B7DFD20}"/>
              </a:ext>
            </a:extLst>
          </p:cNvPr>
          <p:cNvSpPr>
            <a:spLocks noGrp="1"/>
          </p:cNvSpPr>
          <p:nvPr>
            <p:ph type="dt" sz="half" idx="10"/>
          </p:nvPr>
        </p:nvSpPr>
        <p:spPr/>
        <p:txBody>
          <a:bodyPr/>
          <a:lstStyle/>
          <a:p>
            <a:fld id="{C5266AB7-2821-41A7-A623-55C12D1A9C7D}" type="datetime1">
              <a:rPr lang="en-US" smtClean="0"/>
              <a:t>11/10/2021</a:t>
            </a:fld>
            <a:endParaRPr lang="en-US"/>
          </a:p>
        </p:txBody>
      </p:sp>
      <p:sp>
        <p:nvSpPr>
          <p:cNvPr id="6" name="Footer Placeholder 5">
            <a:extLst>
              <a:ext uri="{FF2B5EF4-FFF2-40B4-BE49-F238E27FC236}">
                <a16:creationId xmlns:a16="http://schemas.microsoft.com/office/drawing/2014/main" id="{3344F4E3-2DA1-4770-A407-06BFC77118B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4818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14C95-17D3-4EE2-993F-24C9949C60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C80CB5-E73D-4730-9A93-D4B9C6AD7A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DC82A4-E528-4C72-A796-451C092D9E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97EDA7-17B4-4B96-B549-060E37A50F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28E1B4-FCB5-44A4-8499-CB7B587806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13368A-133C-4D88-B0DA-2596A20CB68B}"/>
              </a:ext>
            </a:extLst>
          </p:cNvPr>
          <p:cNvSpPr>
            <a:spLocks noGrp="1"/>
          </p:cNvSpPr>
          <p:nvPr>
            <p:ph type="dt" sz="half" idx="10"/>
          </p:nvPr>
        </p:nvSpPr>
        <p:spPr/>
        <p:txBody>
          <a:bodyPr/>
          <a:lstStyle/>
          <a:p>
            <a:fld id="{FBC9D717-AA60-41F4-ADA7-AC5D04EA4D49}" type="datetime1">
              <a:rPr lang="en-US" smtClean="0"/>
              <a:t>11/10/2021</a:t>
            </a:fld>
            <a:endParaRPr lang="en-US"/>
          </a:p>
        </p:txBody>
      </p:sp>
      <p:sp>
        <p:nvSpPr>
          <p:cNvPr id="8" name="Footer Placeholder 7">
            <a:extLst>
              <a:ext uri="{FF2B5EF4-FFF2-40B4-BE49-F238E27FC236}">
                <a16:creationId xmlns:a16="http://schemas.microsoft.com/office/drawing/2014/main" id="{A0F2BE15-8D0F-49E3-8881-E6A78E5F125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22987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C0EB8-A5B7-432E-BC85-89C6AD4A17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94F3CC-83A1-4965-B9D2-B01D81D8BC19}"/>
              </a:ext>
            </a:extLst>
          </p:cNvPr>
          <p:cNvSpPr>
            <a:spLocks noGrp="1"/>
          </p:cNvSpPr>
          <p:nvPr>
            <p:ph type="dt" sz="half" idx="10"/>
          </p:nvPr>
        </p:nvSpPr>
        <p:spPr/>
        <p:txBody>
          <a:bodyPr/>
          <a:lstStyle/>
          <a:p>
            <a:fld id="{3919FEA4-022F-4357-B567-1B9923386827}" type="datetime1">
              <a:rPr lang="en-US" smtClean="0"/>
              <a:t>11/10/2021</a:t>
            </a:fld>
            <a:endParaRPr lang="en-US"/>
          </a:p>
        </p:txBody>
      </p:sp>
      <p:sp>
        <p:nvSpPr>
          <p:cNvPr id="4" name="Footer Placeholder 3">
            <a:extLst>
              <a:ext uri="{FF2B5EF4-FFF2-40B4-BE49-F238E27FC236}">
                <a16:creationId xmlns:a16="http://schemas.microsoft.com/office/drawing/2014/main" id="{8C6DA547-797B-4EA8-86D9-C052BEB00D9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052991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D3F34AE-32DD-4118-84B0-09343872FDE4}"/>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DBC1414B-9E43-4CCF-8069-9A98337E17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40564293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685800" rtl="0" eaLnBrk="1" latinLnBrk="0" hangingPunct="1">
        <a:lnSpc>
          <a:spcPct val="90000"/>
        </a:lnSpc>
        <a:spcBef>
          <a:spcPct val="0"/>
        </a:spcBef>
        <a:buNone/>
        <a:defRPr sz="1800" kern="1200">
          <a:solidFill>
            <a:schemeClr val="tx1"/>
          </a:solidFill>
          <a:latin typeface="黑体" panose="02010609060101010101" pitchFamily="49" charset="-122"/>
          <a:ea typeface="黑体" panose="02010609060101010101" pitchFamily="49" charset="-122"/>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黑体" panose="02010609060101010101" pitchFamily="49" charset="-122"/>
          <a:ea typeface="黑体" panose="02010609060101010101" pitchFamily="49"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黑体" panose="02010609060101010101" pitchFamily="49" charset="-122"/>
          <a:ea typeface="黑体" panose="02010609060101010101" pitchFamily="49"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黑体" panose="02010609060101010101" pitchFamily="49" charset="-122"/>
          <a:ea typeface="黑体" panose="02010609060101010101" pitchFamily="49"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黑体" panose="02010609060101010101" pitchFamily="49" charset="-122"/>
          <a:ea typeface="黑体"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AF45C4-B404-4295-A503-C34CEEF06C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CE8FFA-5C0E-4914-92A6-C02B26ADA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6E4049-2ACD-42AC-AA31-7FC85D771A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E1CBA1-EB13-4B2B-874B-480C17BF2A79}" type="datetime1">
              <a:rPr lang="en-US" smtClean="0"/>
              <a:t>11/10/2021</a:t>
            </a:fld>
            <a:endParaRPr lang="en-US"/>
          </a:p>
        </p:txBody>
      </p:sp>
      <p:sp>
        <p:nvSpPr>
          <p:cNvPr id="5" name="Footer Placeholder 4">
            <a:extLst>
              <a:ext uri="{FF2B5EF4-FFF2-40B4-BE49-F238E27FC236}">
                <a16:creationId xmlns:a16="http://schemas.microsoft.com/office/drawing/2014/main" id="{8752A4DA-2B07-4199-AF77-C39498C63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7" name="灯片编号占位符 3">
            <a:extLst>
              <a:ext uri="{FF2B5EF4-FFF2-40B4-BE49-F238E27FC236}">
                <a16:creationId xmlns:a16="http://schemas.microsoft.com/office/drawing/2014/main" id="{5172EB22-E425-4B9A-84E2-3933C069CCA1}"/>
              </a:ext>
            </a:extLst>
          </p:cNvPr>
          <p:cNvSpPr txBox="1">
            <a:spLocks/>
          </p:cNvSpPr>
          <p:nvPr userDrawn="1"/>
        </p:nvSpPr>
        <p:spPr>
          <a:xfrm>
            <a:off x="9448800" y="6519446"/>
            <a:ext cx="2743200" cy="338554"/>
          </a:xfrm>
          <a:prstGeom prst="rect">
            <a:avLst/>
          </a:prstGeom>
        </p:spPr>
        <p:txBody>
          <a:bodyPr anchor="ctr" anchorCtr="0">
            <a:spAutoFit/>
          </a:bodyPr>
          <a:lstStyle>
            <a:defPPr>
              <a:defRPr lang="zh-CN"/>
            </a:defPPr>
            <a:lvl1pPr marL="0" algn="r" defTabSz="914400" rtl="0" eaLnBrk="1" latinLnBrk="0" hangingPunct="1">
              <a:defRPr sz="1600" b="1"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9DF85F-1F7D-475C-AD8A-EC0EB92CD050}" type="slidenum">
              <a:rPr lang="en-US" smtClean="0"/>
              <a:pPr/>
              <a:t>‹#›</a:t>
            </a:fld>
            <a:endParaRPr lang="en-US" dirty="0"/>
          </a:p>
        </p:txBody>
      </p:sp>
    </p:spTree>
    <p:extLst>
      <p:ext uri="{BB962C8B-B14F-4D97-AF65-F5344CB8AC3E}">
        <p14:creationId xmlns:p14="http://schemas.microsoft.com/office/powerpoint/2010/main" val="29110031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5E9CCB-8434-493D-BF30-0E2DCDBD9C31}" type="datetime1">
              <a:rPr lang="en-US" smtClean="0"/>
              <a:t>11/10/2021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7" name="灯片编号占位符 3">
            <a:extLst>
              <a:ext uri="{FF2B5EF4-FFF2-40B4-BE49-F238E27FC236}">
                <a16:creationId xmlns:a16="http://schemas.microsoft.com/office/drawing/2014/main" id="{83654986-BBC2-4ADE-A2D4-84C74E3FB93B}"/>
              </a:ext>
            </a:extLst>
          </p:cNvPr>
          <p:cNvSpPr txBox="1">
            <a:spLocks/>
          </p:cNvSpPr>
          <p:nvPr userDrawn="1"/>
        </p:nvSpPr>
        <p:spPr>
          <a:xfrm>
            <a:off x="9448800" y="6519446"/>
            <a:ext cx="2743200" cy="338554"/>
          </a:xfrm>
          <a:prstGeom prst="rect">
            <a:avLst/>
          </a:prstGeom>
        </p:spPr>
        <p:txBody>
          <a:bodyPr anchor="ctr" anchorCtr="0">
            <a:spAutoFit/>
          </a:bodyPr>
          <a:lstStyle>
            <a:defPPr>
              <a:defRPr lang="zh-CN"/>
            </a:defPPr>
            <a:lvl1pPr marL="0" algn="r" defTabSz="914400" rtl="0" eaLnBrk="1" latinLnBrk="0" hangingPunct="1">
              <a:defRPr sz="1600" b="1"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9DF85F-1F7D-475C-AD8A-EC0EB92CD050}" type="slidenum">
              <a:rPr lang="en-US" smtClean="0"/>
              <a:pPr/>
              <a:t>‹#›</a:t>
            </a:fld>
            <a:endParaRPr lang="en-US" dirty="0"/>
          </a:p>
        </p:txBody>
      </p:sp>
    </p:spTree>
    <p:extLst>
      <p:ext uri="{BB962C8B-B14F-4D97-AF65-F5344CB8AC3E}">
        <p14:creationId xmlns:p14="http://schemas.microsoft.com/office/powerpoint/2010/main" val="73288429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facultyresources.fas.harvard.edu/files/facultyresources/files/mentoring_guide_to_departments_2016_04_21.pdf?m=1461335444" TargetMode="Externa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hyperlink" Target="https://facultyresources.fas.harvard.edu/files/facultyresources/files/mentoring_guide_to_departments_2016_04_21.pdf?m=1461335444"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hyperlink" Target="http://sph.rutgers.edu/faculty-staff/assets/docs/Faculty-Mentoring.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18.jpeg"/><Relationship Id="rId4" Type="http://schemas.openxmlformats.org/officeDocument/2006/relationships/hyperlink" Target="https://uh.edu/advance/resources/AssociateProfessor_FullProfessorMentoringGuidelines.pdf"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npcc.no/2019/11/05/cities-for-the-future-services-and-solutions/" TargetMode="External"/><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www.ncn.gov.pl/en/eeanorwaygrants/calls/idealab" TargetMode="Externa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hyperlink" Target="https://www.jobs.ac.uk/media/pdf/careers/resources/making-academic-collaboration-work.pdf" TargetMode="External"/></Relationships>
</file>

<file path=ppt/slides/_rels/slide18.xml.rels><?xml version="1.0" encoding="UTF-8" standalone="yes"?>
<Relationships xmlns="http://schemas.openxmlformats.org/package/2006/relationships"><Relationship Id="rId2" Type="http://schemas.openxmlformats.org/officeDocument/2006/relationships/hyperlink" Target="https://www.jobs.ac.uk/"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www.jobs.ac.uk/"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cft.vanderbilt.edu/guides-sub-pages/mentoring-graduate-students/" TargetMode="Externa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hyperlink" Target="https://blog.jobs.ac.uk/career-advice/tricks-from-an-expert-confidence-boost/" TargetMode="External"/><Relationship Id="rId2" Type="http://schemas.openxmlformats.org/officeDocument/2006/relationships/hyperlink" Target="https://blog.jobs.ac.uk/all-things-research/strengthening-research-through-collaborative-partnership/"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blog.jobs.ac.uk/all-things-research/strengthen-your-network/" TargetMode="External"/><Relationship Id="rId2" Type="http://schemas.openxmlformats.org/officeDocument/2006/relationships/hyperlink" Target="https://www.belbin.com/"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s://www.jobs.ac.uk/media/pdf/careers/resources/making-academic-collaboration-work.pdf"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www.jobs.ac.uk/media/pdf/careers/resources/making-academic-collaboration-work.pdf" TargetMode="Externa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24.xml.rels><?xml version="1.0" encoding="UTF-8" standalone="yes"?>
<Relationships xmlns="http://schemas.openxmlformats.org/package/2006/relationships"><Relationship Id="rId2" Type="http://schemas.openxmlformats.org/officeDocument/2006/relationships/hyperlink" Target="https://www.jobs.ac.uk/media/pdf/careers/resources/making-academic-collaboration-work.pdf"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cheekyscientist.com/academia-industry-partnerships-create-jobs-for-phds/" TargetMode="Externa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customXml" Target="../ink/ink6.xml"/><Relationship Id="rId18" Type="http://schemas.openxmlformats.org/officeDocument/2006/relationships/image" Target="../media/image15.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12.png"/><Relationship Id="rId17" Type="http://schemas.openxmlformats.org/officeDocument/2006/relationships/customXml" Target="../ink/ink8.xml"/><Relationship Id="rId2" Type="http://schemas.openxmlformats.org/officeDocument/2006/relationships/image" Target="../media/image29.png"/><Relationship Id="rId16" Type="http://schemas.openxmlformats.org/officeDocument/2006/relationships/image" Target="../media/image14.png"/><Relationship Id="rId20" Type="http://schemas.openxmlformats.org/officeDocument/2006/relationships/image" Target="../media/image160.png"/><Relationship Id="rId1" Type="http://schemas.openxmlformats.org/officeDocument/2006/relationships/slideLayout" Target="../slideLayouts/slideLayout5.xml"/><Relationship Id="rId6" Type="http://schemas.openxmlformats.org/officeDocument/2006/relationships/image" Target="../media/image90.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10.png"/><Relationship Id="rId19" Type="http://schemas.openxmlformats.org/officeDocument/2006/relationships/customXml" Target="../ink/ink9.xml"/><Relationship Id="rId4" Type="http://schemas.openxmlformats.org/officeDocument/2006/relationships/image" Target="../media/image8.png"/><Relationship Id="rId9" Type="http://schemas.openxmlformats.org/officeDocument/2006/relationships/customXml" Target="../ink/ink4.xml"/><Relationship Id="rId14" Type="http://schemas.openxmlformats.org/officeDocument/2006/relationships/image" Target="../media/image130.png"/><Relationship Id="rId22" Type="http://schemas.openxmlformats.org/officeDocument/2006/relationships/image" Target="../media/image170.png"/></Relationships>
</file>

<file path=ppt/slides/_rels/slide33.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customXml" Target="../ink/ink16.xml"/><Relationship Id="rId18" Type="http://schemas.openxmlformats.org/officeDocument/2006/relationships/image" Target="../media/image26.png"/><Relationship Id="rId3" Type="http://schemas.openxmlformats.org/officeDocument/2006/relationships/customXml" Target="../ink/ink11.xml"/><Relationship Id="rId7" Type="http://schemas.openxmlformats.org/officeDocument/2006/relationships/customXml" Target="../ink/ink13.xml"/><Relationship Id="rId12" Type="http://schemas.openxmlformats.org/officeDocument/2006/relationships/image" Target="../media/image23.png"/><Relationship Id="rId17" Type="http://schemas.openxmlformats.org/officeDocument/2006/relationships/customXml" Target="../ink/ink18.xml"/><Relationship Id="rId2" Type="http://schemas.openxmlformats.org/officeDocument/2006/relationships/image" Target="../media/image30.png"/><Relationship Id="rId16" Type="http://schemas.openxmlformats.org/officeDocument/2006/relationships/image" Target="../media/image250.png"/><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customXml" Target="../ink/ink15.xml"/><Relationship Id="rId5" Type="http://schemas.openxmlformats.org/officeDocument/2006/relationships/customXml" Target="../ink/ink12.xml"/><Relationship Id="rId15" Type="http://schemas.openxmlformats.org/officeDocument/2006/relationships/customXml" Target="../ink/ink17.xml"/><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customXml" Target="../ink/ink14.xml"/><Relationship Id="rId14" Type="http://schemas.openxmlformats.org/officeDocument/2006/relationships/image" Target="../media/image240.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5.xml"/><Relationship Id="rId4" Type="http://schemas.openxmlformats.org/officeDocument/2006/relationships/hyperlink" Target="https://njaes.rutgers.edu/"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6.xml"/><Relationship Id="rId5" Type="http://schemas.openxmlformats.org/officeDocument/2006/relationships/image" Target="../media/image11.tiff"/><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hyperlink" Target="https://www.mcgill.ca/gradsupervision/supervisors/roles-and-responsibilities/mentoring" TargetMode="External"/><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B5E5506-0A3E-43F8-B04A-20C4D1CB8672}"/>
              </a:ext>
            </a:extLst>
          </p:cNvPr>
          <p:cNvSpPr txBox="1">
            <a:spLocks/>
          </p:cNvSpPr>
          <p:nvPr/>
        </p:nvSpPr>
        <p:spPr>
          <a:xfrm>
            <a:off x="1524000" y="1720312"/>
            <a:ext cx="9144000" cy="1247210"/>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a:ln>
                  <a:noFill/>
                </a:ln>
                <a:solidFill>
                  <a:sysClr val="windowText" lastClr="000000"/>
                </a:solidFill>
                <a:effectLst/>
                <a:uLnTx/>
                <a:uFillTx/>
                <a:latin typeface="Calibri" panose="020F0502020204030204"/>
                <a:ea typeface="+mj-ea"/>
                <a:cs typeface="+mj-cs"/>
              </a:rPr>
              <a:t>Mentoring and Collaboration</a:t>
            </a:r>
            <a:endParaRPr kumimoji="0" lang="en-US" sz="6000" b="1" i="0" u="none" strike="noStrike" kern="1200" cap="none" spc="0" normalizeH="0" baseline="0" noProof="0" dirty="0">
              <a:ln>
                <a:noFill/>
              </a:ln>
              <a:solidFill>
                <a:sysClr val="windowText" lastClr="000000"/>
              </a:solidFill>
              <a:effectLst/>
              <a:uLnTx/>
              <a:uFillTx/>
              <a:latin typeface="Calibri" panose="020F0502020204030204"/>
              <a:ea typeface="+mj-ea"/>
              <a:cs typeface="+mj-cs"/>
            </a:endParaRPr>
          </a:p>
        </p:txBody>
      </p:sp>
      <p:sp>
        <p:nvSpPr>
          <p:cNvPr id="6" name="Subtitle 2">
            <a:extLst>
              <a:ext uri="{FF2B5EF4-FFF2-40B4-BE49-F238E27FC236}">
                <a16:creationId xmlns:a16="http://schemas.microsoft.com/office/drawing/2014/main" id="{52AF7A37-DB81-4800-9F48-03CDE8C7555E}"/>
              </a:ext>
            </a:extLst>
          </p:cNvPr>
          <p:cNvSpPr txBox="1">
            <a:spLocks/>
          </p:cNvSpPr>
          <p:nvPr/>
        </p:nvSpPr>
        <p:spPr>
          <a:xfrm>
            <a:off x="1524000" y="3798032"/>
            <a:ext cx="9144000" cy="165576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endParaRPr kumimoji="0" lang="en-US" sz="24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a:ln>
                  <a:noFill/>
                </a:ln>
                <a:solidFill>
                  <a:sysClr val="windowText" lastClr="000000"/>
                </a:solidFill>
                <a:effectLst/>
                <a:uLnTx/>
                <a:uFillTx/>
                <a:latin typeface="Calibri" panose="020F0502020204030204"/>
                <a:ea typeface="+mn-ea"/>
                <a:cs typeface="+mn-cs"/>
              </a:rPr>
              <a:t>Heshani Pupulewatte, Haozhe Wang, Gayatri Ganeshan</a:t>
            </a:r>
          </a:p>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a:ln>
                  <a:noFill/>
                </a:ln>
                <a:solidFill>
                  <a:sysClr val="windowText" lastClr="000000"/>
                </a:solidFill>
                <a:effectLst/>
                <a:uLnTx/>
                <a:uFillTx/>
                <a:latin typeface="Calibri" panose="020F0502020204030204"/>
                <a:ea typeface="+mn-ea"/>
                <a:cs typeface="+mn-cs"/>
              </a:rPr>
              <a:t>16:160:603 Introduction to Research</a:t>
            </a:r>
          </a:p>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a:ln>
                  <a:noFill/>
                </a:ln>
                <a:solidFill>
                  <a:sysClr val="windowText" lastClr="000000"/>
                </a:solidFill>
                <a:effectLst/>
                <a:uLnTx/>
                <a:uFillTx/>
                <a:latin typeface="Calibri" panose="020F0502020204030204"/>
                <a:ea typeface="+mn-ea"/>
                <a:cs typeface="+mn-cs"/>
              </a:rPr>
              <a:t>November 10, 2021</a:t>
            </a:r>
          </a:p>
          <a:p>
            <a:pPr marL="0" marR="0" lvl="0" indent="0" algn="ctr" defTabSz="914400" rtl="0" eaLnBrk="1" fontAlgn="auto" latinLnBrk="0" hangingPunct="1">
              <a:lnSpc>
                <a:spcPct val="90000"/>
              </a:lnSpc>
              <a:spcBef>
                <a:spcPts val="1000"/>
              </a:spcBef>
              <a:spcAft>
                <a:spcPts val="0"/>
              </a:spcAft>
              <a:buClrTx/>
              <a:buSzTx/>
              <a:buFont typeface="Arial"/>
              <a:buNone/>
              <a:tabLst/>
              <a:defRPr/>
            </a:pPr>
            <a:endPar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0880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46" y="400294"/>
            <a:ext cx="10515600" cy="1325563"/>
          </a:xfrm>
        </p:spPr>
        <p:txBody>
          <a:bodyPr/>
          <a:lstStyle/>
          <a:p>
            <a:r>
              <a:rPr lang="en-US" dirty="0"/>
              <a:t>3. Established professor mentoring junior faculty members</a:t>
            </a:r>
          </a:p>
        </p:txBody>
      </p:sp>
      <p:sp>
        <p:nvSpPr>
          <p:cNvPr id="4" name="Content Placeholder 3"/>
          <p:cNvSpPr>
            <a:spLocks noGrp="1"/>
          </p:cNvSpPr>
          <p:nvPr>
            <p:ph idx="1"/>
          </p:nvPr>
        </p:nvSpPr>
        <p:spPr>
          <a:xfrm>
            <a:off x="838199" y="1916723"/>
            <a:ext cx="10515600" cy="4160472"/>
          </a:xfrm>
        </p:spPr>
        <p:txBody>
          <a:bodyPr/>
          <a:lstStyle/>
          <a:p>
            <a:r>
              <a:rPr lang="en-US" dirty="0"/>
              <a:t>Vary based on</a:t>
            </a:r>
          </a:p>
          <a:p>
            <a:pPr lvl="1"/>
            <a:r>
              <a:rPr lang="en-US" dirty="0"/>
              <a:t>department, field, career stage, research interests, teaching interests, and life experiences</a:t>
            </a:r>
          </a:p>
          <a:p>
            <a:pPr lvl="1"/>
            <a:endParaRPr lang="en-US" dirty="0"/>
          </a:p>
          <a:p>
            <a:endParaRPr lang="en-US" dirty="0"/>
          </a:p>
          <a:p>
            <a:endParaRPr lang="en-US" dirty="0"/>
          </a:p>
          <a:p>
            <a:endParaRPr lang="en-US" dirty="0"/>
          </a:p>
          <a:p>
            <a:endParaRPr lang="en-US" dirty="0"/>
          </a:p>
          <a:p>
            <a:endParaRPr lang="en-US" dirty="0"/>
          </a:p>
        </p:txBody>
      </p:sp>
      <p:sp>
        <p:nvSpPr>
          <p:cNvPr id="3" name="TextBox 2"/>
          <p:cNvSpPr txBox="1"/>
          <p:nvPr/>
        </p:nvSpPr>
        <p:spPr>
          <a:xfrm>
            <a:off x="4782349" y="3574781"/>
            <a:ext cx="2627301" cy="584775"/>
          </a:xfrm>
          <a:prstGeom prst="rect">
            <a:avLst/>
          </a:prstGeom>
          <a:solidFill>
            <a:srgbClr val="99E2D4"/>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Mentoring</a:t>
            </a:r>
          </a:p>
        </p:txBody>
      </p:sp>
      <p:cxnSp>
        <p:nvCxnSpPr>
          <p:cNvPr id="6" name="Straight Arrow Connector 5"/>
          <p:cNvCxnSpPr>
            <a:endCxn id="11" idx="0"/>
          </p:cNvCxnSpPr>
          <p:nvPr/>
        </p:nvCxnSpPr>
        <p:spPr>
          <a:xfrm flipH="1">
            <a:off x="4080963" y="4169143"/>
            <a:ext cx="1947962" cy="1244221"/>
          </a:xfrm>
          <a:prstGeom prst="straightConnector1">
            <a:avLst/>
          </a:prstGeom>
          <a:ln w="38100">
            <a:solidFill>
              <a:srgbClr val="52B693"/>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13" idx="0"/>
          </p:cNvCxnSpPr>
          <p:nvPr/>
        </p:nvCxnSpPr>
        <p:spPr>
          <a:xfrm>
            <a:off x="6127306" y="4169143"/>
            <a:ext cx="1947963" cy="1244220"/>
          </a:xfrm>
          <a:prstGeom prst="straightConnector1">
            <a:avLst/>
          </a:prstGeom>
          <a:ln w="38100">
            <a:solidFill>
              <a:srgbClr val="52B693"/>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767312" y="5413364"/>
            <a:ext cx="2627301" cy="584775"/>
          </a:xfrm>
          <a:prstGeom prst="rect">
            <a:avLst/>
          </a:prstGeom>
          <a:solidFill>
            <a:srgbClr val="99E2D4"/>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Formal</a:t>
            </a:r>
          </a:p>
        </p:txBody>
      </p:sp>
      <p:sp>
        <p:nvSpPr>
          <p:cNvPr id="13" name="TextBox 12"/>
          <p:cNvSpPr txBox="1"/>
          <p:nvPr/>
        </p:nvSpPr>
        <p:spPr>
          <a:xfrm>
            <a:off x="6761618" y="5413363"/>
            <a:ext cx="2627301" cy="584775"/>
          </a:xfrm>
          <a:prstGeom prst="rect">
            <a:avLst/>
          </a:prstGeom>
          <a:solidFill>
            <a:srgbClr val="99E2D4"/>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Informal</a:t>
            </a:r>
          </a:p>
        </p:txBody>
      </p:sp>
      <p:sp>
        <p:nvSpPr>
          <p:cNvPr id="9" name="Rectangle 8"/>
          <p:cNvSpPr/>
          <p:nvPr/>
        </p:nvSpPr>
        <p:spPr>
          <a:xfrm>
            <a:off x="-8012" y="6519446"/>
            <a:ext cx="12208024" cy="338554"/>
          </a:xfrm>
          <a:prstGeom prst="rect">
            <a:avLst/>
          </a:prstGeom>
        </p:spPr>
        <p:txBody>
          <a:bodyPr wrap="square">
            <a:spAutoFit/>
          </a:bodyPr>
          <a:lstStyle/>
          <a:p>
            <a:pPr algn="ctr"/>
            <a:r>
              <a:rPr lang="en-US" sz="1600" dirty="0">
                <a:solidFill>
                  <a:srgbClr val="222222"/>
                </a:solidFill>
                <a:hlinkClick r:id="rId2"/>
              </a:rPr>
              <a:t>https://facultyresources.fas.harvard.edu/files/facultyresources/files/mentoring_guide_to_departments_2016_04_21.pdf?m=1461335444</a:t>
            </a:r>
            <a:endParaRPr lang="en-US" sz="1600" dirty="0">
              <a:solidFill>
                <a:srgbClr val="222222"/>
              </a:solidFill>
            </a:endParaRPr>
          </a:p>
        </p:txBody>
      </p:sp>
    </p:spTree>
    <p:extLst>
      <p:ext uri="{BB962C8B-B14F-4D97-AF65-F5344CB8AC3E}">
        <p14:creationId xmlns:p14="http://schemas.microsoft.com/office/powerpoint/2010/main" val="194065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8740958" y="1278117"/>
            <a:ext cx="1603150" cy="720865"/>
          </a:xfrm>
          <a:prstGeom prst="rect">
            <a:avLst/>
          </a:prstGeom>
          <a:noFill/>
          <a:ln>
            <a:solidFill>
              <a:srgbClr val="52B6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Understand if</a:t>
            </a:r>
          </a:p>
        </p:txBody>
      </p:sp>
      <p:sp>
        <p:nvSpPr>
          <p:cNvPr id="14" name="Rectangle 13"/>
          <p:cNvSpPr/>
          <p:nvPr/>
        </p:nvSpPr>
        <p:spPr>
          <a:xfrm>
            <a:off x="4843888" y="1182550"/>
            <a:ext cx="1603150" cy="720865"/>
          </a:xfrm>
          <a:prstGeom prst="rect">
            <a:avLst/>
          </a:prstGeom>
          <a:noFill/>
          <a:ln>
            <a:solidFill>
              <a:srgbClr val="52B6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Understand if</a:t>
            </a:r>
          </a:p>
        </p:txBody>
      </p:sp>
      <p:sp>
        <p:nvSpPr>
          <p:cNvPr id="11" name="Rectangle 10"/>
          <p:cNvSpPr/>
          <p:nvPr/>
        </p:nvSpPr>
        <p:spPr>
          <a:xfrm>
            <a:off x="8545264" y="5387936"/>
            <a:ext cx="1140174" cy="720865"/>
          </a:xfrm>
          <a:prstGeom prst="rect">
            <a:avLst/>
          </a:prstGeom>
          <a:noFill/>
          <a:ln>
            <a:solidFill>
              <a:srgbClr val="52B6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Multi Year</a:t>
            </a:r>
          </a:p>
        </p:txBody>
      </p:sp>
      <p:sp>
        <p:nvSpPr>
          <p:cNvPr id="12" name="Rectangle 11"/>
          <p:cNvSpPr/>
          <p:nvPr/>
        </p:nvSpPr>
        <p:spPr>
          <a:xfrm>
            <a:off x="10193969" y="5360465"/>
            <a:ext cx="1622241" cy="720865"/>
          </a:xfrm>
          <a:prstGeom prst="rect">
            <a:avLst/>
          </a:prstGeom>
          <a:noFill/>
          <a:ln>
            <a:solidFill>
              <a:srgbClr val="52B6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Individual Development</a:t>
            </a:r>
          </a:p>
        </p:txBody>
      </p:sp>
      <p:sp>
        <p:nvSpPr>
          <p:cNvPr id="5" name="Rectangle 4"/>
          <p:cNvSpPr/>
          <p:nvPr/>
        </p:nvSpPr>
        <p:spPr>
          <a:xfrm>
            <a:off x="1056825" y="5240784"/>
            <a:ext cx="1365135" cy="720864"/>
          </a:xfrm>
          <a:prstGeom prst="rect">
            <a:avLst/>
          </a:prstGeom>
          <a:noFill/>
          <a:ln>
            <a:solidFill>
              <a:srgbClr val="52B6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Associate Review</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p:cNvSpPr/>
          <p:nvPr/>
        </p:nvSpPr>
        <p:spPr>
          <a:xfrm>
            <a:off x="3696706" y="5256281"/>
            <a:ext cx="1158492" cy="720865"/>
          </a:xfrm>
          <a:prstGeom prst="rect">
            <a:avLst/>
          </a:prstGeom>
          <a:noFill/>
          <a:ln>
            <a:solidFill>
              <a:srgbClr val="52B6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Tenure Review</a:t>
            </a:r>
          </a:p>
        </p:txBody>
      </p:sp>
      <p:sp>
        <p:nvSpPr>
          <p:cNvPr id="4" name="Oval 3"/>
          <p:cNvSpPr/>
          <p:nvPr/>
        </p:nvSpPr>
        <p:spPr>
          <a:xfrm>
            <a:off x="5791277" y="4182096"/>
            <a:ext cx="2138765" cy="1906292"/>
          </a:xfrm>
          <a:prstGeom prst="ellipse">
            <a:avLst/>
          </a:prstGeom>
          <a:solidFill>
            <a:srgbClr val="99E2D4"/>
          </a:solidFill>
          <a:ln>
            <a:solidFill>
              <a:srgbClr val="52B6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Listen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Discuss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Advice</a:t>
            </a:r>
          </a:p>
        </p:txBody>
      </p:sp>
      <p:sp>
        <p:nvSpPr>
          <p:cNvPr id="6" name="Oval 5"/>
          <p:cNvSpPr/>
          <p:nvPr/>
        </p:nvSpPr>
        <p:spPr>
          <a:xfrm>
            <a:off x="9209833" y="4281696"/>
            <a:ext cx="1538853" cy="1487930"/>
          </a:xfrm>
          <a:prstGeom prst="ellipse">
            <a:avLst/>
          </a:prstGeom>
          <a:solidFill>
            <a:srgbClr val="99E2D4"/>
          </a:solidFill>
          <a:ln>
            <a:solidFill>
              <a:srgbClr val="52B6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Plan</a:t>
            </a:r>
          </a:p>
        </p:txBody>
      </p:sp>
      <p:sp>
        <p:nvSpPr>
          <p:cNvPr id="7" name="Oval 6"/>
          <p:cNvSpPr/>
          <p:nvPr/>
        </p:nvSpPr>
        <p:spPr>
          <a:xfrm>
            <a:off x="1860799" y="3733249"/>
            <a:ext cx="2389320" cy="1906292"/>
          </a:xfrm>
          <a:prstGeom prst="ellipse">
            <a:avLst/>
          </a:prstGeom>
          <a:solidFill>
            <a:srgbClr val="99E2D4"/>
          </a:solidFill>
          <a:ln>
            <a:solidFill>
              <a:srgbClr val="52B6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Know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Mentee’s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Timeline</a:t>
            </a:r>
          </a:p>
        </p:txBody>
      </p:sp>
      <p:sp>
        <p:nvSpPr>
          <p:cNvPr id="8" name="Oval 7"/>
          <p:cNvSpPr/>
          <p:nvPr/>
        </p:nvSpPr>
        <p:spPr>
          <a:xfrm>
            <a:off x="1274867" y="1527975"/>
            <a:ext cx="1767588" cy="1630872"/>
          </a:xfrm>
          <a:prstGeom prst="ellipse">
            <a:avLst/>
          </a:prstGeom>
          <a:solidFill>
            <a:srgbClr val="99E2D4"/>
          </a:solidFill>
          <a:ln>
            <a:solidFill>
              <a:srgbClr val="52B6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Check -in</a:t>
            </a:r>
          </a:p>
        </p:txBody>
      </p:sp>
      <p:sp>
        <p:nvSpPr>
          <p:cNvPr id="2" name="Title 1"/>
          <p:cNvSpPr>
            <a:spLocks noGrp="1"/>
          </p:cNvSpPr>
          <p:nvPr>
            <p:ph type="title"/>
          </p:nvPr>
        </p:nvSpPr>
        <p:spPr>
          <a:xfrm>
            <a:off x="838200" y="65875"/>
            <a:ext cx="10515600" cy="1325563"/>
          </a:xfrm>
        </p:spPr>
        <p:txBody>
          <a:bodyPr/>
          <a:lstStyle/>
          <a:p>
            <a:pPr algn="ctr"/>
            <a:r>
              <a:rPr lang="en-US"/>
              <a:t>Assigned formal mentoring</a:t>
            </a:r>
          </a:p>
        </p:txBody>
      </p:sp>
      <p:sp>
        <p:nvSpPr>
          <p:cNvPr id="13" name="Oval 12"/>
          <p:cNvSpPr/>
          <p:nvPr/>
        </p:nvSpPr>
        <p:spPr>
          <a:xfrm>
            <a:off x="4352641" y="1717342"/>
            <a:ext cx="2569829" cy="2219212"/>
          </a:xfrm>
          <a:prstGeom prst="ellipse">
            <a:avLst/>
          </a:prstGeom>
          <a:solidFill>
            <a:srgbClr val="99E2D4"/>
          </a:solidFill>
          <a:ln>
            <a:solidFill>
              <a:srgbClr val="52B6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Mentee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has a proper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15" name="Oval 14"/>
          <p:cNvSpPr/>
          <p:nvPr/>
        </p:nvSpPr>
        <p:spPr>
          <a:xfrm>
            <a:off x="8259796" y="1848847"/>
            <a:ext cx="2551217" cy="2189965"/>
          </a:xfrm>
          <a:prstGeom prst="ellipse">
            <a:avLst/>
          </a:prstGeom>
          <a:solidFill>
            <a:srgbClr val="99E2D4"/>
          </a:solidFill>
          <a:ln>
            <a:solidFill>
              <a:srgbClr val="52B6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Mentee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is performing effectively</a:t>
            </a:r>
          </a:p>
        </p:txBody>
      </p:sp>
      <p:sp>
        <p:nvSpPr>
          <p:cNvPr id="17" name="Rectangle 16"/>
          <p:cNvSpPr/>
          <p:nvPr/>
        </p:nvSpPr>
        <p:spPr>
          <a:xfrm>
            <a:off x="-8012" y="6519446"/>
            <a:ext cx="12208024" cy="338554"/>
          </a:xfrm>
          <a:prstGeom prst="rect">
            <a:avLst/>
          </a:prstGeom>
        </p:spPr>
        <p:txBody>
          <a:bodyPr wrap="square">
            <a:spAutoFit/>
          </a:bodyPr>
          <a:lstStyle/>
          <a:p>
            <a:pPr algn="ctr"/>
            <a:r>
              <a:rPr lang="en-US" sz="1600" dirty="0">
                <a:solidFill>
                  <a:srgbClr val="222222"/>
                </a:solidFill>
                <a:hlinkClick r:id="rId3"/>
              </a:rPr>
              <a:t>https://facultyresources.fas.harvard.edu/files/facultyresources/files/mentoring_guide_to_departments_2016_04_21.pdf?m=1461335444</a:t>
            </a:r>
            <a:endParaRPr lang="en-US" sz="1600" dirty="0">
              <a:solidFill>
                <a:srgbClr val="222222"/>
              </a:solidFill>
            </a:endParaRPr>
          </a:p>
        </p:txBody>
      </p:sp>
    </p:spTree>
    <p:extLst>
      <p:ext uri="{BB962C8B-B14F-4D97-AF65-F5344CB8AC3E}">
        <p14:creationId xmlns:p14="http://schemas.microsoft.com/office/powerpoint/2010/main" val="43678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ou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ou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out)">
                                      <p:cBhvr>
                                        <p:cTn id="17" dur="500"/>
                                        <p:tgtEl>
                                          <p:spTgt spid="6"/>
                                        </p:tgtEl>
                                      </p:cBhvr>
                                    </p:animEffect>
                                  </p:childTnLst>
                                </p:cTn>
                              </p:par>
                              <p:par>
                                <p:cTn id="18" presetID="6" presetClass="entr" presetSubtype="32"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circle(out)">
                                      <p:cBhvr>
                                        <p:cTn id="20" dur="500"/>
                                        <p:tgtEl>
                                          <p:spTgt spid="11"/>
                                        </p:tgtEl>
                                      </p:cBhvr>
                                    </p:animEffect>
                                  </p:childTnLst>
                                </p:cTn>
                              </p:par>
                              <p:par>
                                <p:cTn id="21" presetID="6" presetClass="entr" presetSubtype="32"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circle(ou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32"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circle(out)">
                                      <p:cBhvr>
                                        <p:cTn id="28" dur="500"/>
                                        <p:tgtEl>
                                          <p:spTgt spid="7"/>
                                        </p:tgtEl>
                                      </p:cBhvr>
                                    </p:animEffect>
                                  </p:childTnLst>
                                </p:cTn>
                              </p:par>
                              <p:par>
                                <p:cTn id="29" presetID="6" presetClass="entr" presetSubtype="32"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circle(out)">
                                      <p:cBhvr>
                                        <p:cTn id="31" dur="500"/>
                                        <p:tgtEl>
                                          <p:spTgt spid="5"/>
                                        </p:tgtEl>
                                      </p:cBhvr>
                                    </p:animEffect>
                                  </p:childTnLst>
                                </p:cTn>
                              </p:par>
                              <p:par>
                                <p:cTn id="32" presetID="6" presetClass="entr" presetSubtype="32"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circle(out)">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32"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circle(out)">
                                      <p:cBhvr>
                                        <p:cTn id="39" dur="500"/>
                                        <p:tgtEl>
                                          <p:spTgt spid="13"/>
                                        </p:tgtEl>
                                      </p:cBhvr>
                                    </p:animEffect>
                                  </p:childTnLst>
                                </p:cTn>
                              </p:par>
                              <p:par>
                                <p:cTn id="40" presetID="6" presetClass="entr" presetSubtype="32"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circle(out)">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32"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circle(out)">
                                      <p:cBhvr>
                                        <p:cTn id="47" dur="500"/>
                                        <p:tgtEl>
                                          <p:spTgt spid="15"/>
                                        </p:tgtEl>
                                      </p:cBhvr>
                                    </p:animEffect>
                                  </p:childTnLst>
                                </p:cTn>
                              </p:par>
                              <p:par>
                                <p:cTn id="48" presetID="6" presetClass="entr" presetSubtype="32"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circle(out)">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1" grpId="0" animBg="1"/>
      <p:bldP spid="12" grpId="0" animBg="1"/>
      <p:bldP spid="5" grpId="0" animBg="1"/>
      <p:bldP spid="10" grpId="0" animBg="1"/>
      <p:bldP spid="4" grpId="0" animBg="1"/>
      <p:bldP spid="6" grpId="0" animBg="1"/>
      <p:bldP spid="7" grpId="0" animBg="1"/>
      <p:bldP spid="8" grpId="0" animBg="1"/>
      <p:bldP spid="13"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720" y="227282"/>
            <a:ext cx="10515600" cy="1325563"/>
          </a:xfrm>
        </p:spPr>
        <p:txBody>
          <a:bodyPr/>
          <a:lstStyle/>
          <a:p>
            <a:r>
              <a:rPr lang="en-US" b="1" dirty="0"/>
              <a:t>More formally, </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26673" t="1386" r="27153" b="3064"/>
          <a:stretch/>
        </p:blipFill>
        <p:spPr>
          <a:xfrm>
            <a:off x="7043739" y="365125"/>
            <a:ext cx="4600575" cy="5950080"/>
          </a:xfrm>
        </p:spPr>
      </p:pic>
      <p:sp>
        <p:nvSpPr>
          <p:cNvPr id="5" name="Content Placeholder 2"/>
          <p:cNvSpPr txBox="1">
            <a:spLocks/>
          </p:cNvSpPr>
          <p:nvPr/>
        </p:nvSpPr>
        <p:spPr>
          <a:xfrm>
            <a:off x="366712" y="196386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Content Placeholder 2"/>
          <p:cNvSpPr txBox="1">
            <a:spLocks/>
          </p:cNvSpPr>
          <p:nvPr/>
        </p:nvSpPr>
        <p:spPr>
          <a:xfrm>
            <a:off x="366712" y="1506022"/>
            <a:ext cx="6677027" cy="48467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Junior faculty members usually have an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‘Advisory mentoring committee’</a:t>
            </a: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 general, Department Chairs and direct supervisors (i.e., Center/Institute Directors)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should not’ serve on the Advisory Mentoring Committee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of faculty in their Departments and/or Centers</a:t>
            </a: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‘Not within the purview’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of the Committee to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prescribe or recommend the faculty member’s workload distribution’</a:t>
            </a:r>
          </a:p>
        </p:txBody>
      </p:sp>
      <p:sp>
        <p:nvSpPr>
          <p:cNvPr id="3" name="Rectangle 2"/>
          <p:cNvSpPr/>
          <p:nvPr/>
        </p:nvSpPr>
        <p:spPr>
          <a:xfrm>
            <a:off x="486705" y="6519446"/>
            <a:ext cx="11218590" cy="338554"/>
          </a:xfrm>
          <a:prstGeom prst="rect">
            <a:avLst/>
          </a:prstGeom>
        </p:spPr>
        <p:txBody>
          <a:bodyPr wrap="square">
            <a:spAutoFit/>
          </a:bodyPr>
          <a:lstStyle/>
          <a:p>
            <a:pPr algn="ctr"/>
            <a:r>
              <a:rPr lang="en-US" sz="1600" dirty="0">
                <a:solidFill>
                  <a:srgbClr val="222222"/>
                </a:solidFill>
                <a:hlinkClick r:id="rId4"/>
              </a:rPr>
              <a:t>http://sph.rutgers.edu/faculty-staff/assets/docs/Faculty-Mentoring.pdf</a:t>
            </a:r>
            <a:endParaRPr lang="en-US" sz="1600" dirty="0">
              <a:solidFill>
                <a:srgbClr val="222222"/>
              </a:solidFill>
            </a:endParaRPr>
          </a:p>
        </p:txBody>
      </p:sp>
    </p:spTree>
    <p:extLst>
      <p:ext uri="{BB962C8B-B14F-4D97-AF65-F5344CB8AC3E}">
        <p14:creationId xmlns:p14="http://schemas.microsoft.com/office/powerpoint/2010/main" val="1794494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253" y="39442"/>
            <a:ext cx="10515600" cy="1325563"/>
          </a:xfrm>
        </p:spPr>
        <p:txBody>
          <a:bodyPr/>
          <a:lstStyle/>
          <a:p>
            <a:r>
              <a:rPr lang="en-US" dirty="0"/>
              <a:t>Best practices</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8318" t="3357" r="30325" b="3736"/>
          <a:stretch/>
        </p:blipFill>
        <p:spPr>
          <a:xfrm>
            <a:off x="8354822" y="693778"/>
            <a:ext cx="3710353" cy="5209384"/>
          </a:xfrm>
        </p:spPr>
      </p:pic>
      <p:sp>
        <p:nvSpPr>
          <p:cNvPr id="6" name="Content Placeholder 2"/>
          <p:cNvSpPr txBox="1">
            <a:spLocks/>
          </p:cNvSpPr>
          <p:nvPr/>
        </p:nvSpPr>
        <p:spPr>
          <a:xfrm>
            <a:off x="438129" y="1068312"/>
            <a:ext cx="8253046" cy="5363615"/>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Tenure-track faculty are their colleagues – </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not graduate students</a:t>
            </a: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Tenure-track faculty members prefer that the mentor take the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‘initiative to set up regular meetings’ </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and to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‘follow through’ </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on them.</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Regular, informal, one-on-one meetings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yield productive conversations with lasting impact</a:t>
            </a: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“open-door” policy</a:t>
            </a: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Mentors are rotated.</a:t>
            </a: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p:cNvSpPr/>
          <p:nvPr/>
        </p:nvSpPr>
        <p:spPr>
          <a:xfrm>
            <a:off x="0" y="6519446"/>
            <a:ext cx="12192000" cy="338554"/>
          </a:xfrm>
          <a:prstGeom prst="rect">
            <a:avLst/>
          </a:prstGeom>
        </p:spPr>
        <p:txBody>
          <a:bodyPr wrap="square">
            <a:spAutoFit/>
          </a:bodyPr>
          <a:lstStyle/>
          <a:p>
            <a:pPr algn="ctr"/>
            <a:r>
              <a:rPr lang="en-US" sz="1600" dirty="0">
                <a:solidFill>
                  <a:srgbClr val="222222"/>
                </a:solidFill>
                <a:hlinkClick r:id="rId4"/>
              </a:rPr>
              <a:t>https://uh.edu/advance/resources/AssociateProfessor_FullProfessorMentoringGuidelines.pdf</a:t>
            </a:r>
            <a:endParaRPr lang="en-US" sz="1600" dirty="0">
              <a:solidFill>
                <a:srgbClr val="222222"/>
              </a:solidFill>
            </a:endParaRPr>
          </a:p>
        </p:txBody>
      </p:sp>
      <p:pic>
        <p:nvPicPr>
          <p:cNvPr id="3074" name="Picture 2" descr="orrect Tick Images, Stock Photos &amp;amp; Vectors | Shutterstock"/>
          <p:cNvPicPr>
            <a:picLocks noChangeAspect="1" noChangeArrowheads="1"/>
          </p:cNvPicPr>
          <p:nvPr/>
        </p:nvPicPr>
        <p:blipFill rotWithShape="1">
          <a:blip r:embed="rId5">
            <a:extLst>
              <a:ext uri="{28A0092B-C50C-407E-A947-70E740481C1C}">
                <a14:useLocalDpi xmlns:a14="http://schemas.microsoft.com/office/drawing/2010/main" val="0"/>
              </a:ext>
            </a:extLst>
          </a:blip>
          <a:srcRect r="9615" b="15418"/>
          <a:stretch/>
        </p:blipFill>
        <p:spPr bwMode="auto">
          <a:xfrm>
            <a:off x="4385593" y="322642"/>
            <a:ext cx="771434" cy="601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380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56A60A14-15EE-434B-A347-3A13684E92A1}"/>
              </a:ext>
            </a:extLst>
          </p:cNvPr>
          <p:cNvSpPr txBox="1"/>
          <p:nvPr/>
        </p:nvSpPr>
        <p:spPr>
          <a:xfrm>
            <a:off x="4682511" y="2764201"/>
            <a:ext cx="2235665" cy="523220"/>
          </a:xfrm>
          <a:prstGeom prst="rect">
            <a:avLst/>
          </a:prstGeom>
          <a:noFill/>
        </p:spPr>
        <p:txBody>
          <a:bodyPr wrap="square">
            <a:spAutoFit/>
          </a:bodyPr>
          <a:lstStyle/>
          <a:p>
            <a:r>
              <a:rPr lang="en-US" sz="2800" b="1" dirty="0">
                <a:latin typeface="Calibri" panose="020F0502020204030204" pitchFamily="34" charset="0"/>
                <a:cs typeface="Calibri" panose="020F0502020204030204" pitchFamily="34" charset="0"/>
              </a:rPr>
              <a:t>collaboration</a:t>
            </a:r>
            <a:endParaRPr lang="en-US" b="1" dirty="0">
              <a:latin typeface="Calibri" panose="020F0502020204030204" pitchFamily="34" charset="0"/>
              <a:cs typeface="Calibri" panose="020F0502020204030204" pitchFamily="34" charset="0"/>
            </a:endParaRPr>
          </a:p>
        </p:txBody>
      </p:sp>
      <p:sp>
        <p:nvSpPr>
          <p:cNvPr id="14" name="文本框 13">
            <a:extLst>
              <a:ext uri="{FF2B5EF4-FFF2-40B4-BE49-F238E27FC236}">
                <a16:creationId xmlns:a16="http://schemas.microsoft.com/office/drawing/2014/main" id="{D7310549-131D-47B4-BDED-784E63A0D8AC}"/>
              </a:ext>
            </a:extLst>
          </p:cNvPr>
          <p:cNvSpPr txBox="1"/>
          <p:nvPr/>
        </p:nvSpPr>
        <p:spPr>
          <a:xfrm>
            <a:off x="4682512" y="4289258"/>
            <a:ext cx="2235665" cy="523220"/>
          </a:xfrm>
          <a:prstGeom prst="rect">
            <a:avLst/>
          </a:prstGeom>
          <a:noFill/>
        </p:spPr>
        <p:txBody>
          <a:bodyPr wrap="square">
            <a:spAutoFit/>
          </a:bodyPr>
          <a:lstStyle/>
          <a:p>
            <a:r>
              <a:rPr lang="en-US" sz="2800" b="1" dirty="0">
                <a:latin typeface="Calibri" panose="020F0502020204030204" pitchFamily="34" charset="0"/>
                <a:cs typeface="Calibri" panose="020F0502020204030204" pitchFamily="34" charset="0"/>
              </a:rPr>
              <a:t>Collaboration</a:t>
            </a:r>
            <a:endParaRPr lang="en-US" b="1" dirty="0">
              <a:latin typeface="Calibri" panose="020F0502020204030204" pitchFamily="34" charset="0"/>
              <a:cs typeface="Calibri" panose="020F0502020204030204" pitchFamily="34" charset="0"/>
            </a:endParaRPr>
          </a:p>
        </p:txBody>
      </p:sp>
      <p:sp>
        <p:nvSpPr>
          <p:cNvPr id="15" name="文本框 14">
            <a:extLst>
              <a:ext uri="{FF2B5EF4-FFF2-40B4-BE49-F238E27FC236}">
                <a16:creationId xmlns:a16="http://schemas.microsoft.com/office/drawing/2014/main" id="{6AD67520-327A-4612-980E-9547A386DBDE}"/>
              </a:ext>
            </a:extLst>
          </p:cNvPr>
          <p:cNvSpPr txBox="1"/>
          <p:nvPr/>
        </p:nvSpPr>
        <p:spPr>
          <a:xfrm>
            <a:off x="4926435" y="4857515"/>
            <a:ext cx="5206769" cy="707886"/>
          </a:xfrm>
          <a:prstGeom prst="rect">
            <a:avLst/>
          </a:prstGeom>
          <a:noFill/>
        </p:spPr>
        <p:txBody>
          <a:bodyPr wrap="square">
            <a:spAutoFit/>
          </a:bodyPr>
          <a:lstStyle/>
          <a:p>
            <a:r>
              <a:rPr lang="en-US" sz="2000" dirty="0">
                <a:latin typeface="Calibri" panose="020F0502020204030204" pitchFamily="34" charset="0"/>
                <a:cs typeface="Calibri" panose="020F0502020204030204" pitchFamily="34" charset="0"/>
              </a:rPr>
              <a:t>– the formal kind of collaboration</a:t>
            </a:r>
          </a:p>
          <a:p>
            <a:r>
              <a:rPr lang="en-US" sz="2000" dirty="0">
                <a:latin typeface="Calibri" panose="020F0502020204030204" pitchFamily="34" charset="0"/>
                <a:cs typeface="Calibri" panose="020F0502020204030204" pitchFamily="34" charset="0"/>
              </a:rPr>
              <a:t>– apply for grants together and coauthor papers</a:t>
            </a:r>
            <a:endParaRPr lang="en-US" sz="2000" dirty="0"/>
          </a:p>
        </p:txBody>
      </p:sp>
      <p:sp>
        <p:nvSpPr>
          <p:cNvPr id="2" name="标题 1">
            <a:extLst>
              <a:ext uri="{FF2B5EF4-FFF2-40B4-BE49-F238E27FC236}">
                <a16:creationId xmlns:a16="http://schemas.microsoft.com/office/drawing/2014/main" id="{7F6F5701-3707-4DED-8FD9-EA6AE02A68EA}"/>
              </a:ext>
            </a:extLst>
          </p:cNvPr>
          <p:cNvSpPr>
            <a:spLocks noGrp="1"/>
          </p:cNvSpPr>
          <p:nvPr>
            <p:ph type="title"/>
          </p:nvPr>
        </p:nvSpPr>
        <p:spPr/>
        <p:txBody>
          <a:bodyPr/>
          <a:lstStyle/>
          <a:p>
            <a:r>
              <a:rPr lang="en-US" dirty="0"/>
              <a:t>Academic Collaboration</a:t>
            </a:r>
          </a:p>
        </p:txBody>
      </p:sp>
      <p:sp>
        <p:nvSpPr>
          <p:cNvPr id="9" name="文本框 8">
            <a:extLst>
              <a:ext uri="{FF2B5EF4-FFF2-40B4-BE49-F238E27FC236}">
                <a16:creationId xmlns:a16="http://schemas.microsoft.com/office/drawing/2014/main" id="{C8FB489C-7B3C-48E3-8108-599C6011DDC7}"/>
              </a:ext>
            </a:extLst>
          </p:cNvPr>
          <p:cNvSpPr txBox="1"/>
          <p:nvPr/>
        </p:nvSpPr>
        <p:spPr>
          <a:xfrm>
            <a:off x="1" y="6519446"/>
            <a:ext cx="12191999" cy="338554"/>
          </a:xfrm>
          <a:prstGeom prst="rect">
            <a:avLst/>
          </a:prstGeom>
          <a:noFill/>
        </p:spPr>
        <p:txBody>
          <a:bodyPr wrap="square">
            <a:spAutoFit/>
          </a:bodyPr>
          <a:lstStyle/>
          <a:p>
            <a:pPr algn="ctr"/>
            <a:r>
              <a:rPr lang="en-US" sz="1600" b="0" i="0" dirty="0">
                <a:solidFill>
                  <a:srgbClr val="333333"/>
                </a:solidFill>
                <a:effectLst/>
                <a:latin typeface="Calibri" panose="020F0502020204030204" pitchFamily="34" charset="0"/>
                <a:cs typeface="Calibri" panose="020F0502020204030204" pitchFamily="34" charset="0"/>
              </a:rPr>
              <a:t>Lewis, J. M.; Ross, S.; Holden, T. </a:t>
            </a:r>
            <a:r>
              <a:rPr lang="en-US" sz="1600" b="0" i="1" dirty="0">
                <a:solidFill>
                  <a:srgbClr val="333333"/>
                </a:solidFill>
                <a:effectLst/>
                <a:latin typeface="Calibri" panose="020F0502020204030204" pitchFamily="34" charset="0"/>
                <a:cs typeface="Calibri" panose="020F0502020204030204" pitchFamily="34" charset="0"/>
              </a:rPr>
              <a:t>High Educ.</a:t>
            </a:r>
            <a:r>
              <a:rPr lang="en-US" sz="1600" b="0" i="0" dirty="0">
                <a:solidFill>
                  <a:srgbClr val="333333"/>
                </a:solidFill>
                <a:effectLst/>
                <a:latin typeface="Calibri" panose="020F0502020204030204" pitchFamily="34" charset="0"/>
                <a:cs typeface="Calibri" panose="020F0502020204030204" pitchFamily="34" charset="0"/>
              </a:rPr>
              <a:t> </a:t>
            </a:r>
            <a:r>
              <a:rPr lang="en-US" sz="1600" b="1" dirty="0">
                <a:solidFill>
                  <a:srgbClr val="333333"/>
                </a:solidFill>
                <a:latin typeface="Calibri" panose="020F0502020204030204" pitchFamily="34" charset="0"/>
                <a:cs typeface="Calibri" panose="020F0502020204030204" pitchFamily="34" charset="0"/>
              </a:rPr>
              <a:t>2012</a:t>
            </a:r>
            <a:r>
              <a:rPr lang="en-US" sz="1600" b="0" i="0" dirty="0">
                <a:solidFill>
                  <a:srgbClr val="333333"/>
                </a:solidFill>
                <a:effectLst/>
                <a:latin typeface="Calibri" panose="020F0502020204030204" pitchFamily="34" charset="0"/>
                <a:cs typeface="Calibri" panose="020F0502020204030204" pitchFamily="34" charset="0"/>
              </a:rPr>
              <a:t>, </a:t>
            </a:r>
            <a:r>
              <a:rPr lang="en-US" sz="1600" b="0" i="1" dirty="0">
                <a:solidFill>
                  <a:srgbClr val="333333"/>
                </a:solidFill>
                <a:effectLst/>
                <a:latin typeface="Calibri" panose="020F0502020204030204" pitchFamily="34" charset="0"/>
                <a:cs typeface="Calibri" panose="020F0502020204030204" pitchFamily="34" charset="0"/>
              </a:rPr>
              <a:t>64</a:t>
            </a:r>
            <a:r>
              <a:rPr lang="en-US" sz="1600" b="0" i="0" dirty="0">
                <a:solidFill>
                  <a:srgbClr val="333333"/>
                </a:solidFill>
                <a:effectLst/>
                <a:latin typeface="Calibri" panose="020F0502020204030204" pitchFamily="34" charset="0"/>
                <a:cs typeface="Calibri" panose="020F0502020204030204" pitchFamily="34" charset="0"/>
              </a:rPr>
              <a:t>, 693–708</a:t>
            </a:r>
            <a:endParaRPr lang="en-US" sz="1600" dirty="0">
              <a:latin typeface="Calibri" panose="020F0502020204030204" pitchFamily="34" charset="0"/>
              <a:cs typeface="Calibri" panose="020F0502020204030204" pitchFamily="34" charset="0"/>
            </a:endParaRPr>
          </a:p>
        </p:txBody>
      </p:sp>
      <p:sp>
        <p:nvSpPr>
          <p:cNvPr id="11" name="文本框 10">
            <a:extLst>
              <a:ext uri="{FF2B5EF4-FFF2-40B4-BE49-F238E27FC236}">
                <a16:creationId xmlns:a16="http://schemas.microsoft.com/office/drawing/2014/main" id="{10F25D05-3E1A-4776-82E5-79EDFE808DCA}"/>
              </a:ext>
            </a:extLst>
          </p:cNvPr>
          <p:cNvSpPr txBox="1"/>
          <p:nvPr/>
        </p:nvSpPr>
        <p:spPr>
          <a:xfrm>
            <a:off x="1524000" y="1083682"/>
            <a:ext cx="9144000" cy="1200329"/>
          </a:xfrm>
          <a:prstGeom prst="rect">
            <a:avLst/>
          </a:prstGeom>
          <a:noFill/>
        </p:spPr>
        <p:txBody>
          <a:bodyPr wrap="square">
            <a:spAutoFit/>
          </a:bodyPr>
          <a:lstStyle/>
          <a:p>
            <a:pPr indent="457200" algn="just"/>
            <a:r>
              <a:rPr lang="en-US" i="1" dirty="0">
                <a:latin typeface="Calibri" panose="020F0502020204030204" pitchFamily="34" charset="0"/>
                <a:cs typeface="Calibri" panose="020F0502020204030204" pitchFamily="34" charset="0"/>
              </a:rPr>
              <a:t>“In this paper we argue that: (1) There is a useful analytical distinction to be made between </a:t>
            </a:r>
            <a:r>
              <a:rPr lang="en-US" b="1" i="1" dirty="0">
                <a:latin typeface="Calibri" panose="020F0502020204030204" pitchFamily="34" charset="0"/>
                <a:cs typeface="Calibri" panose="020F0502020204030204" pitchFamily="34" charset="0"/>
              </a:rPr>
              <a:t>collaboration (fluid and expressive)</a:t>
            </a:r>
            <a:r>
              <a:rPr lang="en-US" i="1" dirty="0">
                <a:latin typeface="Calibri" panose="020F0502020204030204" pitchFamily="34" charset="0"/>
                <a:cs typeface="Calibri" panose="020F0502020204030204" pitchFamily="34" charset="0"/>
              </a:rPr>
              <a:t> and </a:t>
            </a:r>
            <a:r>
              <a:rPr lang="en-US" b="1" i="1" dirty="0">
                <a:latin typeface="Calibri" panose="020F0502020204030204" pitchFamily="34" charset="0"/>
                <a:cs typeface="Calibri" panose="020F0502020204030204" pitchFamily="34" charset="0"/>
              </a:rPr>
              <a:t>Collaboration (concrete and instrumental)</a:t>
            </a:r>
            <a:r>
              <a:rPr lang="en-US" i="1" dirty="0">
                <a:latin typeface="Calibri" panose="020F0502020204030204" pitchFamily="34" charset="0"/>
                <a:cs typeface="Calibri" panose="020F0502020204030204" pitchFamily="34" charset="0"/>
              </a:rPr>
              <a:t>; (2) These two are not mutually exclusive and their use varies between disciplines; and (3) This distinction is an informative one for policy making that aims to encourage collaboration.</a:t>
            </a:r>
          </a:p>
        </p:txBody>
      </p:sp>
      <p:pic>
        <p:nvPicPr>
          <p:cNvPr id="2050" name="Picture 2" descr="Cooperation vs Collaboration: When To Use Each Approach - YouTube">
            <a:extLst>
              <a:ext uri="{FF2B5EF4-FFF2-40B4-BE49-F238E27FC236}">
                <a16:creationId xmlns:a16="http://schemas.microsoft.com/office/drawing/2014/main" id="{B2544181-ED38-4453-8226-0FDF9E894B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261"/>
          <a:stretch/>
        </p:blipFill>
        <p:spPr bwMode="auto">
          <a:xfrm>
            <a:off x="744407" y="2569645"/>
            <a:ext cx="3169174" cy="3657600"/>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769F9D14-0ED8-4542-8CDD-0C7A44BE00E6}"/>
              </a:ext>
            </a:extLst>
          </p:cNvPr>
          <p:cNvSpPr txBox="1"/>
          <p:nvPr/>
        </p:nvSpPr>
        <p:spPr>
          <a:xfrm>
            <a:off x="4926435" y="3332458"/>
            <a:ext cx="4099421" cy="707886"/>
          </a:xfrm>
          <a:prstGeom prst="rect">
            <a:avLst/>
          </a:prstGeom>
          <a:noFill/>
        </p:spPr>
        <p:txBody>
          <a:bodyPr wrap="square">
            <a:spAutoFit/>
          </a:bodyPr>
          <a:lstStyle/>
          <a:p>
            <a:r>
              <a:rPr lang="en-US" sz="2000" dirty="0">
                <a:latin typeface="Calibri" panose="020F0502020204030204" pitchFamily="34" charset="0"/>
                <a:cs typeface="Calibri" panose="020F0502020204030204" pitchFamily="34" charset="0"/>
              </a:rPr>
              <a:t>– whether formally or not</a:t>
            </a:r>
          </a:p>
          <a:p>
            <a:r>
              <a:rPr lang="en-US" sz="2000" dirty="0">
                <a:latin typeface="Calibri" panose="020F0502020204030204" pitchFamily="34" charset="0"/>
                <a:cs typeface="Calibri" panose="020F0502020204030204" pitchFamily="34" charset="0"/>
              </a:rPr>
              <a:t>– discussion and exchange of ideas </a:t>
            </a:r>
          </a:p>
        </p:txBody>
      </p:sp>
      <p:sp>
        <p:nvSpPr>
          <p:cNvPr id="5" name="灯片编号占位符 4">
            <a:extLst>
              <a:ext uri="{FF2B5EF4-FFF2-40B4-BE49-F238E27FC236}">
                <a16:creationId xmlns:a16="http://schemas.microsoft.com/office/drawing/2014/main" id="{CF13B26E-EEE5-448E-B82C-68863BD26447}"/>
              </a:ext>
            </a:extLst>
          </p:cNvPr>
          <p:cNvSpPr>
            <a:spLocks noGrp="1"/>
          </p:cNvSpPr>
          <p:nvPr>
            <p:ph type="sldNum" sz="quarter" idx="12"/>
          </p:nvPr>
        </p:nvSpPr>
        <p:spPr/>
        <p:txBody>
          <a:bodyPr/>
          <a:lstStyle/>
          <a:p>
            <a:fld id="{6D9DF85F-1F7D-475C-AD8A-EC0EB92CD050}" type="slidenum">
              <a:rPr lang="en-US" smtClean="0"/>
              <a:t>14</a:t>
            </a:fld>
            <a:endParaRPr lang="en-US"/>
          </a:p>
        </p:txBody>
      </p:sp>
    </p:spTree>
    <p:extLst>
      <p:ext uri="{BB962C8B-B14F-4D97-AF65-F5344CB8AC3E}">
        <p14:creationId xmlns:p14="http://schemas.microsoft.com/office/powerpoint/2010/main" val="2594070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E112E-8C3A-451C-A999-9598244F4D1D}"/>
              </a:ext>
            </a:extLst>
          </p:cNvPr>
          <p:cNvSpPr>
            <a:spLocks noGrp="1"/>
          </p:cNvSpPr>
          <p:nvPr>
            <p:ph type="title"/>
          </p:nvPr>
        </p:nvSpPr>
        <p:spPr/>
        <p:txBody>
          <a:bodyPr/>
          <a:lstStyle/>
          <a:p>
            <a:r>
              <a:rPr lang="en-US" dirty="0"/>
              <a:t>IdeaLab</a:t>
            </a:r>
          </a:p>
        </p:txBody>
      </p:sp>
      <p:pic>
        <p:nvPicPr>
          <p:cNvPr id="3" name="Picture 2">
            <a:extLst>
              <a:ext uri="{FF2B5EF4-FFF2-40B4-BE49-F238E27FC236}">
                <a16:creationId xmlns:a16="http://schemas.microsoft.com/office/drawing/2014/main" id="{7709B067-0435-4FF8-A093-072C6A94C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675" y="1026160"/>
            <a:ext cx="9356650" cy="50292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27662957-0532-4CE6-BE72-04C764E8736B}"/>
              </a:ext>
            </a:extLst>
          </p:cNvPr>
          <p:cNvSpPr txBox="1"/>
          <p:nvPr/>
        </p:nvSpPr>
        <p:spPr>
          <a:xfrm>
            <a:off x="0" y="6519446"/>
            <a:ext cx="12192000" cy="338554"/>
          </a:xfrm>
          <a:prstGeom prst="rect">
            <a:avLst/>
          </a:prstGeom>
          <a:noFill/>
        </p:spPr>
        <p:txBody>
          <a:bodyPr wrap="square">
            <a:spAutoFit/>
          </a:bodyPr>
          <a:lstStyle>
            <a:defPPr>
              <a:defRPr lang="zh-CN"/>
            </a:defPPr>
            <a:lvl1pPr algn="ctr">
              <a:defRPr sz="1600" b="0" i="0">
                <a:solidFill>
                  <a:srgbClr val="333333"/>
                </a:solidFill>
                <a:effectLst/>
                <a:latin typeface="Calibri" panose="020F0502020204030204" pitchFamily="34" charset="0"/>
                <a:cs typeface="Calibri" panose="020F0502020204030204" pitchFamily="34" charset="0"/>
              </a:defRPr>
            </a:lvl1pPr>
          </a:lstStyle>
          <a:p>
            <a:r>
              <a:rPr lang="en-US" dirty="0">
                <a:hlinkClick r:id="rId3"/>
              </a:rPr>
              <a:t>https://npcc.no/2019/11/05/cities-for-the-future-services-and-solutions/</a:t>
            </a:r>
            <a:endParaRPr lang="en-US" dirty="0"/>
          </a:p>
        </p:txBody>
      </p:sp>
      <p:sp>
        <p:nvSpPr>
          <p:cNvPr id="4" name="灯片编号占位符 3">
            <a:extLst>
              <a:ext uri="{FF2B5EF4-FFF2-40B4-BE49-F238E27FC236}">
                <a16:creationId xmlns:a16="http://schemas.microsoft.com/office/drawing/2014/main" id="{6655C217-1D52-44DA-A0D3-6CF0D4029351}"/>
              </a:ext>
            </a:extLst>
          </p:cNvPr>
          <p:cNvSpPr>
            <a:spLocks noGrp="1"/>
          </p:cNvSpPr>
          <p:nvPr>
            <p:ph type="sldNum" sz="quarter" idx="12"/>
          </p:nvPr>
        </p:nvSpPr>
        <p:spPr/>
        <p:txBody>
          <a:bodyPr/>
          <a:lstStyle/>
          <a:p>
            <a:fld id="{6D9DF85F-1F7D-475C-AD8A-EC0EB92CD050}" type="slidenum">
              <a:rPr lang="en-US" smtClean="0"/>
              <a:t>15</a:t>
            </a:fld>
            <a:endParaRPr lang="en-US"/>
          </a:p>
        </p:txBody>
      </p:sp>
    </p:spTree>
    <p:extLst>
      <p:ext uri="{BB962C8B-B14F-4D97-AF65-F5344CB8AC3E}">
        <p14:creationId xmlns:p14="http://schemas.microsoft.com/office/powerpoint/2010/main" val="4105247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214D33-8AE8-489F-B515-9928AF7F58C6}"/>
              </a:ext>
            </a:extLst>
          </p:cNvPr>
          <p:cNvSpPr>
            <a:spLocks noGrp="1"/>
          </p:cNvSpPr>
          <p:nvPr>
            <p:ph type="title"/>
          </p:nvPr>
        </p:nvSpPr>
        <p:spPr/>
        <p:txBody>
          <a:bodyPr/>
          <a:lstStyle/>
          <a:p>
            <a:r>
              <a:rPr lang="en-US" dirty="0"/>
              <a:t>IdeaLab: Cross-disciplinary collaboration in Norway</a:t>
            </a:r>
          </a:p>
        </p:txBody>
      </p:sp>
      <p:sp>
        <p:nvSpPr>
          <p:cNvPr id="18" name="文本框 17">
            <a:extLst>
              <a:ext uri="{FF2B5EF4-FFF2-40B4-BE49-F238E27FC236}">
                <a16:creationId xmlns:a16="http://schemas.microsoft.com/office/drawing/2014/main" id="{EBB8D806-4CA6-4B82-85F2-1E90996F6E50}"/>
              </a:ext>
            </a:extLst>
          </p:cNvPr>
          <p:cNvSpPr txBox="1"/>
          <p:nvPr/>
        </p:nvSpPr>
        <p:spPr>
          <a:xfrm>
            <a:off x="0" y="6519446"/>
            <a:ext cx="12192000" cy="338554"/>
          </a:xfrm>
          <a:prstGeom prst="rect">
            <a:avLst/>
          </a:prstGeom>
          <a:noFill/>
        </p:spPr>
        <p:txBody>
          <a:bodyPr wrap="square">
            <a:spAutoFit/>
          </a:bodyPr>
          <a:lstStyle>
            <a:defPPr>
              <a:defRPr lang="zh-CN"/>
            </a:defPPr>
            <a:lvl1pPr algn="ctr">
              <a:defRPr sz="1600" b="0" i="0">
                <a:solidFill>
                  <a:srgbClr val="333333"/>
                </a:solidFill>
                <a:effectLst/>
                <a:latin typeface="Calibri" panose="020F0502020204030204" pitchFamily="34" charset="0"/>
                <a:cs typeface="Calibri" panose="020F0502020204030204" pitchFamily="34" charset="0"/>
              </a:defRPr>
            </a:lvl1pPr>
          </a:lstStyle>
          <a:p>
            <a:r>
              <a:rPr lang="en-US" dirty="0">
                <a:hlinkClick r:id="rId3"/>
              </a:rPr>
              <a:t>https://www.ncn.gov.pl/en/eeanorwaygrants/calls/idealab</a:t>
            </a:r>
            <a:endParaRPr lang="en-US" dirty="0"/>
          </a:p>
        </p:txBody>
      </p:sp>
      <p:sp>
        <p:nvSpPr>
          <p:cNvPr id="3" name="灯片编号占位符 2">
            <a:extLst>
              <a:ext uri="{FF2B5EF4-FFF2-40B4-BE49-F238E27FC236}">
                <a16:creationId xmlns:a16="http://schemas.microsoft.com/office/drawing/2014/main" id="{70E3F1FA-B20B-4C97-9FDA-700A41C03A79}"/>
              </a:ext>
            </a:extLst>
          </p:cNvPr>
          <p:cNvSpPr>
            <a:spLocks noGrp="1"/>
          </p:cNvSpPr>
          <p:nvPr>
            <p:ph type="sldNum" sz="quarter" idx="12"/>
          </p:nvPr>
        </p:nvSpPr>
        <p:spPr/>
        <p:txBody>
          <a:bodyPr/>
          <a:lstStyle/>
          <a:p>
            <a:fld id="{6D9DF85F-1F7D-475C-AD8A-EC0EB92CD050}" type="slidenum">
              <a:rPr lang="en-US" smtClean="0"/>
              <a:t>16</a:t>
            </a:fld>
            <a:endParaRPr lang="en-US"/>
          </a:p>
        </p:txBody>
      </p:sp>
      <p:grpSp>
        <p:nvGrpSpPr>
          <p:cNvPr id="27" name="组合 26">
            <a:extLst>
              <a:ext uri="{FF2B5EF4-FFF2-40B4-BE49-F238E27FC236}">
                <a16:creationId xmlns:a16="http://schemas.microsoft.com/office/drawing/2014/main" id="{29C4DF66-7FA3-4AA6-9D41-7961C15C0258}"/>
              </a:ext>
            </a:extLst>
          </p:cNvPr>
          <p:cNvGrpSpPr/>
          <p:nvPr/>
        </p:nvGrpSpPr>
        <p:grpSpPr>
          <a:xfrm>
            <a:off x="1625284" y="3698300"/>
            <a:ext cx="8941432" cy="2110902"/>
            <a:chOff x="-201240" y="3538909"/>
            <a:chExt cx="8941432" cy="2110902"/>
          </a:xfrm>
        </p:grpSpPr>
        <p:grpSp>
          <p:nvGrpSpPr>
            <p:cNvPr id="22" name="组合 21">
              <a:extLst>
                <a:ext uri="{FF2B5EF4-FFF2-40B4-BE49-F238E27FC236}">
                  <a16:creationId xmlns:a16="http://schemas.microsoft.com/office/drawing/2014/main" id="{E2AC0274-5E91-41FC-8891-B326586BBA84}"/>
                </a:ext>
              </a:extLst>
            </p:cNvPr>
            <p:cNvGrpSpPr/>
            <p:nvPr/>
          </p:nvGrpSpPr>
          <p:grpSpPr>
            <a:xfrm>
              <a:off x="2975697" y="3538909"/>
              <a:ext cx="2587558" cy="2110902"/>
              <a:chOff x="744223" y="3538909"/>
              <a:chExt cx="2587558" cy="2110902"/>
            </a:xfrm>
          </p:grpSpPr>
          <p:sp>
            <p:nvSpPr>
              <p:cNvPr id="19" name="文本框 18">
                <a:extLst>
                  <a:ext uri="{FF2B5EF4-FFF2-40B4-BE49-F238E27FC236}">
                    <a16:creationId xmlns:a16="http://schemas.microsoft.com/office/drawing/2014/main" id="{BE1D5718-31E2-4B05-B0B9-7219888973FD}"/>
                  </a:ext>
                </a:extLst>
              </p:cNvPr>
              <p:cNvSpPr txBox="1"/>
              <p:nvPr/>
            </p:nvSpPr>
            <p:spPr>
              <a:xfrm>
                <a:off x="870823" y="3717197"/>
                <a:ext cx="2334358" cy="1754326"/>
              </a:xfrm>
              <a:prstGeom prst="rect">
                <a:avLst/>
              </a:prstGeom>
              <a:noFill/>
            </p:spPr>
            <p:txBody>
              <a:bodyPr wrap="square">
                <a:spAutoFit/>
              </a:bodyPr>
              <a:lstStyle/>
              <a:p>
                <a:pPr algn="ctr"/>
                <a:r>
                  <a:rPr lang="en-US" dirty="0">
                    <a:latin typeface="Calibri" panose="020F0502020204030204" pitchFamily="34" charset="0"/>
                    <a:cs typeface="Calibri" panose="020F0502020204030204" pitchFamily="34" charset="0"/>
                  </a:rPr>
                  <a:t>a group of around 30 people work on </a:t>
                </a:r>
                <a:r>
                  <a:rPr lang="en-US" b="1" dirty="0">
                    <a:latin typeface="Calibri" panose="020F0502020204030204" pitchFamily="34" charset="0"/>
                    <a:cs typeface="Calibri" panose="020F0502020204030204" pitchFamily="34" charset="0"/>
                  </a:rPr>
                  <a:t>designing viable projects around a theme</a:t>
                </a:r>
                <a:r>
                  <a:rPr lang="en-US" dirty="0">
                    <a:latin typeface="Calibri" panose="020F0502020204030204" pitchFamily="34" charset="0"/>
                    <a:cs typeface="Calibri" panose="020F0502020204030204" pitchFamily="34" charset="0"/>
                  </a:rPr>
                  <a:t>, with the help of mentors and leaders</a:t>
                </a:r>
              </a:p>
            </p:txBody>
          </p:sp>
          <p:sp>
            <p:nvSpPr>
              <p:cNvPr id="10" name="矩形: 圆角 9">
                <a:extLst>
                  <a:ext uri="{FF2B5EF4-FFF2-40B4-BE49-F238E27FC236}">
                    <a16:creationId xmlns:a16="http://schemas.microsoft.com/office/drawing/2014/main" id="{654DE8F0-1E0B-48A1-B4E6-6EC4392573FF}"/>
                  </a:ext>
                </a:extLst>
              </p:cNvPr>
              <p:cNvSpPr/>
              <p:nvPr/>
            </p:nvSpPr>
            <p:spPr>
              <a:xfrm>
                <a:off x="744223" y="3538909"/>
                <a:ext cx="2587558" cy="2110902"/>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组合 22">
              <a:extLst>
                <a:ext uri="{FF2B5EF4-FFF2-40B4-BE49-F238E27FC236}">
                  <a16:creationId xmlns:a16="http://schemas.microsoft.com/office/drawing/2014/main" id="{D5237BFE-4694-46A5-9188-0B1E084C3E25}"/>
                </a:ext>
              </a:extLst>
            </p:cNvPr>
            <p:cNvGrpSpPr/>
            <p:nvPr/>
          </p:nvGrpSpPr>
          <p:grpSpPr>
            <a:xfrm>
              <a:off x="6152634" y="3538909"/>
              <a:ext cx="2587558" cy="2110902"/>
              <a:chOff x="4485365" y="3538909"/>
              <a:chExt cx="2587558" cy="2110902"/>
            </a:xfrm>
          </p:grpSpPr>
          <p:sp>
            <p:nvSpPr>
              <p:cNvPr id="20" name="文本框 19">
                <a:extLst>
                  <a:ext uri="{FF2B5EF4-FFF2-40B4-BE49-F238E27FC236}">
                    <a16:creationId xmlns:a16="http://schemas.microsoft.com/office/drawing/2014/main" id="{C1C6906C-AEA9-4D66-A7A9-F5DAB8B08092}"/>
                  </a:ext>
                </a:extLst>
              </p:cNvPr>
              <p:cNvSpPr txBox="1"/>
              <p:nvPr/>
            </p:nvSpPr>
            <p:spPr>
              <a:xfrm>
                <a:off x="4613284" y="3855696"/>
                <a:ext cx="2331720" cy="1477328"/>
              </a:xfrm>
              <a:prstGeom prst="rect">
                <a:avLst/>
              </a:prstGeom>
              <a:noFill/>
            </p:spPr>
            <p:txBody>
              <a:bodyPr wrap="square">
                <a:spAutoFit/>
              </a:bodyPr>
              <a:lstStyle/>
              <a:p>
                <a:pPr algn="ctr"/>
                <a:r>
                  <a:rPr lang="en-US" b="1" dirty="0">
                    <a:solidFill>
                      <a:srgbClr val="0D2124"/>
                    </a:solidFill>
                    <a:latin typeface="Calibri" panose="020F0502020204030204" pitchFamily="34" charset="0"/>
                    <a:cs typeface="Calibri" panose="020F0502020204030204" pitchFamily="34" charset="0"/>
                  </a:rPr>
                  <a:t>3 </a:t>
                </a:r>
                <a:r>
                  <a:rPr lang="en-US" sz="1800" b="1" i="0" u="none" strike="noStrike" baseline="0" dirty="0">
                    <a:solidFill>
                      <a:srgbClr val="0D2124"/>
                    </a:solidFill>
                    <a:latin typeface="Calibri" panose="020F0502020204030204" pitchFamily="34" charset="0"/>
                    <a:cs typeface="Calibri" panose="020F0502020204030204" pitchFamily="34" charset="0"/>
                  </a:rPr>
                  <a:t>years of funding</a:t>
                </a:r>
                <a:r>
                  <a:rPr lang="en-US" sz="1800" b="0" i="0" u="none" strike="noStrike" baseline="0" dirty="0">
                    <a:solidFill>
                      <a:srgbClr val="0D2124"/>
                    </a:solidFill>
                    <a:latin typeface="Calibri" panose="020F0502020204030204" pitchFamily="34" charset="0"/>
                    <a:cs typeface="Calibri" panose="020F0502020204030204" pitchFamily="34" charset="0"/>
                  </a:rPr>
                  <a:t> is divided among those projects which are most pertinent and viable</a:t>
                </a:r>
                <a:endParaRPr lang="en-US" dirty="0">
                  <a:latin typeface="Calibri" panose="020F0502020204030204" pitchFamily="34" charset="0"/>
                  <a:cs typeface="Calibri" panose="020F0502020204030204" pitchFamily="34" charset="0"/>
                </a:endParaRPr>
              </a:p>
            </p:txBody>
          </p:sp>
          <p:sp>
            <p:nvSpPr>
              <p:cNvPr id="21" name="矩形: 圆角 20">
                <a:extLst>
                  <a:ext uri="{FF2B5EF4-FFF2-40B4-BE49-F238E27FC236}">
                    <a16:creationId xmlns:a16="http://schemas.microsoft.com/office/drawing/2014/main" id="{541175CE-D063-4CF2-8CE2-23C4ED1ED9AD}"/>
                  </a:ext>
                </a:extLst>
              </p:cNvPr>
              <p:cNvSpPr/>
              <p:nvPr/>
            </p:nvSpPr>
            <p:spPr>
              <a:xfrm>
                <a:off x="4485365" y="3538909"/>
                <a:ext cx="2587558" cy="2110902"/>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组合 23">
              <a:extLst>
                <a:ext uri="{FF2B5EF4-FFF2-40B4-BE49-F238E27FC236}">
                  <a16:creationId xmlns:a16="http://schemas.microsoft.com/office/drawing/2014/main" id="{BCA2D974-C27C-4474-97D5-24A5A7DAA868}"/>
                </a:ext>
              </a:extLst>
            </p:cNvPr>
            <p:cNvGrpSpPr/>
            <p:nvPr/>
          </p:nvGrpSpPr>
          <p:grpSpPr>
            <a:xfrm>
              <a:off x="-201240" y="3538909"/>
              <a:ext cx="2587558" cy="2110902"/>
              <a:chOff x="4485365" y="3538909"/>
              <a:chExt cx="2587558" cy="2110902"/>
            </a:xfrm>
          </p:grpSpPr>
          <p:sp>
            <p:nvSpPr>
              <p:cNvPr id="25" name="文本框 24">
                <a:extLst>
                  <a:ext uri="{FF2B5EF4-FFF2-40B4-BE49-F238E27FC236}">
                    <a16:creationId xmlns:a16="http://schemas.microsoft.com/office/drawing/2014/main" id="{4F2457C4-F33C-4701-AEDC-E14F1BF0E009}"/>
                  </a:ext>
                </a:extLst>
              </p:cNvPr>
              <p:cNvSpPr txBox="1"/>
              <p:nvPr/>
            </p:nvSpPr>
            <p:spPr>
              <a:xfrm>
                <a:off x="4613284" y="4271194"/>
                <a:ext cx="2331720" cy="646331"/>
              </a:xfrm>
              <a:prstGeom prst="rect">
                <a:avLst/>
              </a:prstGeom>
              <a:noFill/>
            </p:spPr>
            <p:txBody>
              <a:bodyPr wrap="square">
                <a:spAutoFit/>
              </a:bodyPr>
              <a:lstStyle/>
              <a:p>
                <a:pPr algn="ctr"/>
                <a:r>
                  <a:rPr lang="en-US" dirty="0">
                    <a:solidFill>
                      <a:srgbClr val="0D2124"/>
                    </a:solidFill>
                    <a:latin typeface="Calibri" panose="020F0502020204030204" pitchFamily="34" charset="0"/>
                    <a:cs typeface="Calibri" panose="020F0502020204030204" pitchFamily="34" charset="0"/>
                  </a:rPr>
                  <a:t>an open call for </a:t>
                </a:r>
                <a:r>
                  <a:rPr lang="en-US" b="1" dirty="0">
                    <a:solidFill>
                      <a:srgbClr val="0D2124"/>
                    </a:solidFill>
                    <a:latin typeface="Calibri" panose="020F0502020204030204" pitchFamily="34" charset="0"/>
                    <a:cs typeface="Calibri" panose="020F0502020204030204" pitchFamily="34" charset="0"/>
                  </a:rPr>
                  <a:t>applications</a:t>
                </a:r>
                <a:endParaRPr lang="en-US" b="1" dirty="0">
                  <a:latin typeface="Calibri" panose="020F0502020204030204" pitchFamily="34" charset="0"/>
                  <a:cs typeface="Calibri" panose="020F0502020204030204" pitchFamily="34" charset="0"/>
                </a:endParaRPr>
              </a:p>
            </p:txBody>
          </p:sp>
          <p:sp>
            <p:nvSpPr>
              <p:cNvPr id="26" name="矩形: 圆角 25">
                <a:extLst>
                  <a:ext uri="{FF2B5EF4-FFF2-40B4-BE49-F238E27FC236}">
                    <a16:creationId xmlns:a16="http://schemas.microsoft.com/office/drawing/2014/main" id="{6164F1A0-8213-427F-A77E-A491929B1C7D}"/>
                  </a:ext>
                </a:extLst>
              </p:cNvPr>
              <p:cNvSpPr/>
              <p:nvPr/>
            </p:nvSpPr>
            <p:spPr>
              <a:xfrm>
                <a:off x="4485365" y="3538909"/>
                <a:ext cx="2587558" cy="2110902"/>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9" name="组合 28">
            <a:extLst>
              <a:ext uri="{FF2B5EF4-FFF2-40B4-BE49-F238E27FC236}">
                <a16:creationId xmlns:a16="http://schemas.microsoft.com/office/drawing/2014/main" id="{3549A0A7-429C-472F-B886-F4358B5B334E}"/>
              </a:ext>
            </a:extLst>
          </p:cNvPr>
          <p:cNvGrpSpPr/>
          <p:nvPr/>
        </p:nvGrpSpPr>
        <p:grpSpPr>
          <a:xfrm>
            <a:off x="3116284" y="1014291"/>
            <a:ext cx="5959432" cy="2007539"/>
            <a:chOff x="2793835" y="1014291"/>
            <a:chExt cx="5959432" cy="2007539"/>
          </a:xfrm>
        </p:grpSpPr>
        <p:grpSp>
          <p:nvGrpSpPr>
            <p:cNvPr id="7" name="组合 6">
              <a:extLst>
                <a:ext uri="{FF2B5EF4-FFF2-40B4-BE49-F238E27FC236}">
                  <a16:creationId xmlns:a16="http://schemas.microsoft.com/office/drawing/2014/main" id="{570B2FE1-7D4E-4009-9363-3160970DEF90}"/>
                </a:ext>
              </a:extLst>
            </p:cNvPr>
            <p:cNvGrpSpPr/>
            <p:nvPr/>
          </p:nvGrpSpPr>
          <p:grpSpPr>
            <a:xfrm>
              <a:off x="2793835" y="1014291"/>
              <a:ext cx="5295647" cy="2007539"/>
              <a:chOff x="473466" y="1114959"/>
              <a:chExt cx="5295647" cy="2007539"/>
            </a:xfrm>
          </p:grpSpPr>
          <p:sp>
            <p:nvSpPr>
              <p:cNvPr id="6" name="laboratory_250181">
                <a:extLst>
                  <a:ext uri="{FF2B5EF4-FFF2-40B4-BE49-F238E27FC236}">
                    <a16:creationId xmlns:a16="http://schemas.microsoft.com/office/drawing/2014/main" id="{1AEE8C47-5697-4E09-B43F-65CD8E5A2418}"/>
                  </a:ext>
                </a:extLst>
              </p:cNvPr>
              <p:cNvSpPr/>
              <p:nvPr/>
            </p:nvSpPr>
            <p:spPr>
              <a:xfrm>
                <a:off x="1912853" y="1770379"/>
                <a:ext cx="914400" cy="914400"/>
              </a:xfrm>
              <a:custGeom>
                <a:avLst/>
                <a:gdLst>
                  <a:gd name="connsiteX0" fmla="*/ 339807 w 547517"/>
                  <a:gd name="connsiteY0" fmla="*/ 473175 h 602347"/>
                  <a:gd name="connsiteX1" fmla="*/ 272999 w 547517"/>
                  <a:gd name="connsiteY1" fmla="*/ 484243 h 602347"/>
                  <a:gd name="connsiteX2" fmla="*/ 206192 w 547517"/>
                  <a:gd name="connsiteY2" fmla="*/ 473327 h 602347"/>
                  <a:gd name="connsiteX3" fmla="*/ 206192 w 547517"/>
                  <a:gd name="connsiteY3" fmla="*/ 535639 h 602347"/>
                  <a:gd name="connsiteX4" fmla="*/ 339807 w 547517"/>
                  <a:gd name="connsiteY4" fmla="*/ 535639 h 602347"/>
                  <a:gd name="connsiteX5" fmla="*/ 206922 w 547517"/>
                  <a:gd name="connsiteY5" fmla="*/ 343724 h 602347"/>
                  <a:gd name="connsiteX6" fmla="*/ 251409 w 547517"/>
                  <a:gd name="connsiteY6" fmla="*/ 343724 h 602347"/>
                  <a:gd name="connsiteX7" fmla="*/ 273728 w 547517"/>
                  <a:gd name="connsiteY7" fmla="*/ 354483 h 602347"/>
                  <a:gd name="connsiteX8" fmla="*/ 295895 w 547517"/>
                  <a:gd name="connsiteY8" fmla="*/ 343724 h 602347"/>
                  <a:gd name="connsiteX9" fmla="*/ 340533 w 547517"/>
                  <a:gd name="connsiteY9" fmla="*/ 343724 h 602347"/>
                  <a:gd name="connsiteX10" fmla="*/ 368774 w 547517"/>
                  <a:gd name="connsiteY10" fmla="*/ 371910 h 602347"/>
                  <a:gd name="connsiteX11" fmla="*/ 340533 w 547517"/>
                  <a:gd name="connsiteY11" fmla="*/ 400247 h 602347"/>
                  <a:gd name="connsiteX12" fmla="*/ 295895 w 547517"/>
                  <a:gd name="connsiteY12" fmla="*/ 400247 h 602347"/>
                  <a:gd name="connsiteX13" fmla="*/ 273728 w 547517"/>
                  <a:gd name="connsiteY13" fmla="*/ 389488 h 602347"/>
                  <a:gd name="connsiteX14" fmla="*/ 251409 w 547517"/>
                  <a:gd name="connsiteY14" fmla="*/ 400247 h 602347"/>
                  <a:gd name="connsiteX15" fmla="*/ 206922 w 547517"/>
                  <a:gd name="connsiteY15" fmla="*/ 400247 h 602347"/>
                  <a:gd name="connsiteX16" fmla="*/ 178530 w 547517"/>
                  <a:gd name="connsiteY16" fmla="*/ 371910 h 602347"/>
                  <a:gd name="connsiteX17" fmla="*/ 206922 w 547517"/>
                  <a:gd name="connsiteY17" fmla="*/ 343724 h 602347"/>
                  <a:gd name="connsiteX18" fmla="*/ 98996 w 547517"/>
                  <a:gd name="connsiteY18" fmla="*/ 286998 h 602347"/>
                  <a:gd name="connsiteX19" fmla="*/ 273607 w 547517"/>
                  <a:gd name="connsiteY19" fmla="*/ 451950 h 602347"/>
                  <a:gd name="connsiteX20" fmla="*/ 448217 w 547517"/>
                  <a:gd name="connsiteY20" fmla="*/ 286998 h 602347"/>
                  <a:gd name="connsiteX21" fmla="*/ 405703 w 547517"/>
                  <a:gd name="connsiteY21" fmla="*/ 286998 h 602347"/>
                  <a:gd name="connsiteX22" fmla="*/ 347095 w 547517"/>
                  <a:gd name="connsiteY22" fmla="*/ 331875 h 602347"/>
                  <a:gd name="connsiteX23" fmla="*/ 288487 w 547517"/>
                  <a:gd name="connsiteY23" fmla="*/ 286998 h 602347"/>
                  <a:gd name="connsiteX24" fmla="*/ 259942 w 547517"/>
                  <a:gd name="connsiteY24" fmla="*/ 286998 h 602347"/>
                  <a:gd name="connsiteX25" fmla="*/ 201333 w 547517"/>
                  <a:gd name="connsiteY25" fmla="*/ 331875 h 602347"/>
                  <a:gd name="connsiteX26" fmla="*/ 142725 w 547517"/>
                  <a:gd name="connsiteY26" fmla="*/ 286998 h 602347"/>
                  <a:gd name="connsiteX27" fmla="*/ 347095 w 547517"/>
                  <a:gd name="connsiteY27" fmla="*/ 243031 h 602347"/>
                  <a:gd name="connsiteX28" fmla="*/ 318854 w 547517"/>
                  <a:gd name="connsiteY28" fmla="*/ 271231 h 602347"/>
                  <a:gd name="connsiteX29" fmla="*/ 347095 w 547517"/>
                  <a:gd name="connsiteY29" fmla="*/ 299582 h 602347"/>
                  <a:gd name="connsiteX30" fmla="*/ 375488 w 547517"/>
                  <a:gd name="connsiteY30" fmla="*/ 271231 h 602347"/>
                  <a:gd name="connsiteX31" fmla="*/ 347095 w 547517"/>
                  <a:gd name="connsiteY31" fmla="*/ 243031 h 602347"/>
                  <a:gd name="connsiteX32" fmla="*/ 201333 w 547517"/>
                  <a:gd name="connsiteY32" fmla="*/ 243031 h 602347"/>
                  <a:gd name="connsiteX33" fmla="*/ 173092 w 547517"/>
                  <a:gd name="connsiteY33" fmla="*/ 271231 h 602347"/>
                  <a:gd name="connsiteX34" fmla="*/ 201333 w 547517"/>
                  <a:gd name="connsiteY34" fmla="*/ 299582 h 602347"/>
                  <a:gd name="connsiteX35" fmla="*/ 229726 w 547517"/>
                  <a:gd name="connsiteY35" fmla="*/ 271231 h 602347"/>
                  <a:gd name="connsiteX36" fmla="*/ 201333 w 547517"/>
                  <a:gd name="connsiteY36" fmla="*/ 243031 h 602347"/>
                  <a:gd name="connsiteX37" fmla="*/ 273607 w 547517"/>
                  <a:gd name="connsiteY37" fmla="*/ 102640 h 602347"/>
                  <a:gd name="connsiteX38" fmla="*/ 143180 w 547517"/>
                  <a:gd name="connsiteY38" fmla="*/ 161162 h 602347"/>
                  <a:gd name="connsiteX39" fmla="*/ 246428 w 547517"/>
                  <a:gd name="connsiteY39" fmla="*/ 166771 h 602347"/>
                  <a:gd name="connsiteX40" fmla="*/ 252805 w 547517"/>
                  <a:gd name="connsiteY40" fmla="*/ 188755 h 602347"/>
                  <a:gd name="connsiteX41" fmla="*/ 230789 w 547517"/>
                  <a:gd name="connsiteY41" fmla="*/ 195122 h 602347"/>
                  <a:gd name="connsiteX42" fmla="*/ 139840 w 547517"/>
                  <a:gd name="connsiteY42" fmla="*/ 201338 h 602347"/>
                  <a:gd name="connsiteX43" fmla="*/ 129363 w 547517"/>
                  <a:gd name="connsiteY43" fmla="*/ 205128 h 602347"/>
                  <a:gd name="connsiteX44" fmla="*/ 117065 w 547517"/>
                  <a:gd name="connsiteY44" fmla="*/ 199519 h 602347"/>
                  <a:gd name="connsiteX45" fmla="*/ 100211 w 547517"/>
                  <a:gd name="connsiteY45" fmla="*/ 254705 h 602347"/>
                  <a:gd name="connsiteX46" fmla="*/ 143029 w 547517"/>
                  <a:gd name="connsiteY46" fmla="*/ 254705 h 602347"/>
                  <a:gd name="connsiteX47" fmla="*/ 201333 w 547517"/>
                  <a:gd name="connsiteY47" fmla="*/ 210586 h 602347"/>
                  <a:gd name="connsiteX48" fmla="*/ 259790 w 547517"/>
                  <a:gd name="connsiteY48" fmla="*/ 254705 h 602347"/>
                  <a:gd name="connsiteX49" fmla="*/ 288790 w 547517"/>
                  <a:gd name="connsiteY49" fmla="*/ 254705 h 602347"/>
                  <a:gd name="connsiteX50" fmla="*/ 347095 w 547517"/>
                  <a:gd name="connsiteY50" fmla="*/ 210586 h 602347"/>
                  <a:gd name="connsiteX51" fmla="*/ 405551 w 547517"/>
                  <a:gd name="connsiteY51" fmla="*/ 254705 h 602347"/>
                  <a:gd name="connsiteX52" fmla="*/ 447154 w 547517"/>
                  <a:gd name="connsiteY52" fmla="*/ 254705 h 602347"/>
                  <a:gd name="connsiteX53" fmla="*/ 429845 w 547517"/>
                  <a:gd name="connsiteY53" fmla="*/ 198609 h 602347"/>
                  <a:gd name="connsiteX54" fmla="*/ 429086 w 547517"/>
                  <a:gd name="connsiteY54" fmla="*/ 199519 h 602347"/>
                  <a:gd name="connsiteX55" fmla="*/ 416787 w 547517"/>
                  <a:gd name="connsiteY55" fmla="*/ 205128 h 602347"/>
                  <a:gd name="connsiteX56" fmla="*/ 406310 w 547517"/>
                  <a:gd name="connsiteY56" fmla="*/ 201338 h 602347"/>
                  <a:gd name="connsiteX57" fmla="*/ 315209 w 547517"/>
                  <a:gd name="connsiteY57" fmla="*/ 195122 h 602347"/>
                  <a:gd name="connsiteX58" fmla="*/ 293345 w 547517"/>
                  <a:gd name="connsiteY58" fmla="*/ 188755 h 602347"/>
                  <a:gd name="connsiteX59" fmla="*/ 299570 w 547517"/>
                  <a:gd name="connsiteY59" fmla="*/ 166771 h 602347"/>
                  <a:gd name="connsiteX60" fmla="*/ 404944 w 547517"/>
                  <a:gd name="connsiteY60" fmla="*/ 162071 h 602347"/>
                  <a:gd name="connsiteX61" fmla="*/ 273607 w 547517"/>
                  <a:gd name="connsiteY61" fmla="*/ 102640 h 602347"/>
                  <a:gd name="connsiteX62" fmla="*/ 273759 w 547517"/>
                  <a:gd name="connsiteY62" fmla="*/ 0 h 602347"/>
                  <a:gd name="connsiteX63" fmla="*/ 320372 w 547517"/>
                  <a:gd name="connsiteY63" fmla="*/ 39267 h 602347"/>
                  <a:gd name="connsiteX64" fmla="*/ 378525 w 547517"/>
                  <a:gd name="connsiteY64" fmla="*/ 20771 h 602347"/>
                  <a:gd name="connsiteX65" fmla="*/ 406462 w 547517"/>
                  <a:gd name="connsiteY65" fmla="*/ 74895 h 602347"/>
                  <a:gd name="connsiteX66" fmla="*/ 467348 w 547517"/>
                  <a:gd name="connsiteY66" fmla="*/ 80050 h 602347"/>
                  <a:gd name="connsiteX67" fmla="*/ 472511 w 547517"/>
                  <a:gd name="connsiteY67" fmla="*/ 140846 h 602347"/>
                  <a:gd name="connsiteX68" fmla="*/ 526716 w 547517"/>
                  <a:gd name="connsiteY68" fmla="*/ 168742 h 602347"/>
                  <a:gd name="connsiteX69" fmla="*/ 508192 w 547517"/>
                  <a:gd name="connsiteY69" fmla="*/ 226809 h 602347"/>
                  <a:gd name="connsiteX70" fmla="*/ 547517 w 547517"/>
                  <a:gd name="connsiteY70" fmla="*/ 273353 h 602347"/>
                  <a:gd name="connsiteX71" fmla="*/ 508192 w 547517"/>
                  <a:gd name="connsiteY71" fmla="*/ 319897 h 602347"/>
                  <a:gd name="connsiteX72" fmla="*/ 526716 w 547517"/>
                  <a:gd name="connsiteY72" fmla="*/ 377964 h 602347"/>
                  <a:gd name="connsiteX73" fmla="*/ 472359 w 547517"/>
                  <a:gd name="connsiteY73" fmla="*/ 405860 h 602347"/>
                  <a:gd name="connsiteX74" fmla="*/ 467196 w 547517"/>
                  <a:gd name="connsiteY74" fmla="*/ 466656 h 602347"/>
                  <a:gd name="connsiteX75" fmla="*/ 396441 w 547517"/>
                  <a:gd name="connsiteY75" fmla="*/ 443611 h 602347"/>
                  <a:gd name="connsiteX76" fmla="*/ 372299 w 547517"/>
                  <a:gd name="connsiteY76" fmla="*/ 458924 h 602347"/>
                  <a:gd name="connsiteX77" fmla="*/ 372299 w 547517"/>
                  <a:gd name="connsiteY77" fmla="*/ 501375 h 602347"/>
                  <a:gd name="connsiteX78" fmla="*/ 487846 w 547517"/>
                  <a:gd name="connsiteY78" fmla="*/ 501375 h 602347"/>
                  <a:gd name="connsiteX79" fmla="*/ 540229 w 547517"/>
                  <a:gd name="connsiteY79" fmla="*/ 563686 h 602347"/>
                  <a:gd name="connsiteX80" fmla="*/ 540229 w 547517"/>
                  <a:gd name="connsiteY80" fmla="*/ 602347 h 602347"/>
                  <a:gd name="connsiteX81" fmla="*/ 5770 w 547517"/>
                  <a:gd name="connsiteY81" fmla="*/ 602347 h 602347"/>
                  <a:gd name="connsiteX82" fmla="*/ 5770 w 547517"/>
                  <a:gd name="connsiteY82" fmla="*/ 563686 h 602347"/>
                  <a:gd name="connsiteX83" fmla="*/ 59823 w 547517"/>
                  <a:gd name="connsiteY83" fmla="*/ 501375 h 602347"/>
                  <a:gd name="connsiteX84" fmla="*/ 173851 w 547517"/>
                  <a:gd name="connsiteY84" fmla="*/ 501375 h 602347"/>
                  <a:gd name="connsiteX85" fmla="*/ 173851 w 547517"/>
                  <a:gd name="connsiteY85" fmla="*/ 459075 h 602347"/>
                  <a:gd name="connsiteX86" fmla="*/ 149861 w 547517"/>
                  <a:gd name="connsiteY86" fmla="*/ 443460 h 602347"/>
                  <a:gd name="connsiteX87" fmla="*/ 80169 w 547517"/>
                  <a:gd name="connsiteY87" fmla="*/ 466353 h 602347"/>
                  <a:gd name="connsiteX88" fmla="*/ 75006 w 547517"/>
                  <a:gd name="connsiteY88" fmla="*/ 405860 h 602347"/>
                  <a:gd name="connsiteX89" fmla="*/ 20801 w 547517"/>
                  <a:gd name="connsiteY89" fmla="*/ 377964 h 602347"/>
                  <a:gd name="connsiteX90" fmla="*/ 39325 w 547517"/>
                  <a:gd name="connsiteY90" fmla="*/ 319897 h 602347"/>
                  <a:gd name="connsiteX91" fmla="*/ 0 w 547517"/>
                  <a:gd name="connsiteY91" fmla="*/ 273353 h 602347"/>
                  <a:gd name="connsiteX92" fmla="*/ 39325 w 547517"/>
                  <a:gd name="connsiteY92" fmla="*/ 226809 h 602347"/>
                  <a:gd name="connsiteX93" fmla="*/ 20801 w 547517"/>
                  <a:gd name="connsiteY93" fmla="*/ 168742 h 602347"/>
                  <a:gd name="connsiteX94" fmla="*/ 75006 w 547517"/>
                  <a:gd name="connsiteY94" fmla="*/ 140846 h 602347"/>
                  <a:gd name="connsiteX95" fmla="*/ 80169 w 547517"/>
                  <a:gd name="connsiteY95" fmla="*/ 80050 h 602347"/>
                  <a:gd name="connsiteX96" fmla="*/ 140903 w 547517"/>
                  <a:gd name="connsiteY96" fmla="*/ 74895 h 602347"/>
                  <a:gd name="connsiteX97" fmla="*/ 168992 w 547517"/>
                  <a:gd name="connsiteY97" fmla="*/ 20771 h 602347"/>
                  <a:gd name="connsiteX98" fmla="*/ 226993 w 547517"/>
                  <a:gd name="connsiteY98" fmla="*/ 39267 h 60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47517" h="602347">
                    <a:moveTo>
                      <a:pt x="339807" y="473175"/>
                    </a:moveTo>
                    <a:cubicBezTo>
                      <a:pt x="319613" y="480452"/>
                      <a:pt x="296382" y="484243"/>
                      <a:pt x="272999" y="484243"/>
                    </a:cubicBezTo>
                    <a:cubicBezTo>
                      <a:pt x="249617" y="484243"/>
                      <a:pt x="228512" y="480452"/>
                      <a:pt x="206192" y="473327"/>
                    </a:cubicBezTo>
                    <a:lnTo>
                      <a:pt x="206192" y="535639"/>
                    </a:lnTo>
                    <a:lnTo>
                      <a:pt x="339807" y="535639"/>
                    </a:lnTo>
                    <a:close/>
                    <a:moveTo>
                      <a:pt x="206922" y="343724"/>
                    </a:moveTo>
                    <a:lnTo>
                      <a:pt x="251409" y="343724"/>
                    </a:lnTo>
                    <a:cubicBezTo>
                      <a:pt x="260519" y="343724"/>
                      <a:pt x="268566" y="347967"/>
                      <a:pt x="273728" y="354483"/>
                    </a:cubicBezTo>
                    <a:cubicBezTo>
                      <a:pt x="278890" y="347967"/>
                      <a:pt x="286937" y="343724"/>
                      <a:pt x="295895" y="343724"/>
                    </a:cubicBezTo>
                    <a:lnTo>
                      <a:pt x="340533" y="343724"/>
                    </a:lnTo>
                    <a:cubicBezTo>
                      <a:pt x="356172" y="343724"/>
                      <a:pt x="368774" y="356302"/>
                      <a:pt x="368774" y="371910"/>
                    </a:cubicBezTo>
                    <a:cubicBezTo>
                      <a:pt x="368774" y="387669"/>
                      <a:pt x="356172" y="400247"/>
                      <a:pt x="340533" y="400247"/>
                    </a:cubicBezTo>
                    <a:lnTo>
                      <a:pt x="295895" y="400247"/>
                    </a:lnTo>
                    <a:cubicBezTo>
                      <a:pt x="286937" y="400247"/>
                      <a:pt x="278890" y="396004"/>
                      <a:pt x="273728" y="389488"/>
                    </a:cubicBezTo>
                    <a:cubicBezTo>
                      <a:pt x="268566" y="396004"/>
                      <a:pt x="260519" y="400247"/>
                      <a:pt x="251409" y="400247"/>
                    </a:cubicBezTo>
                    <a:lnTo>
                      <a:pt x="206922" y="400247"/>
                    </a:lnTo>
                    <a:cubicBezTo>
                      <a:pt x="191284" y="400247"/>
                      <a:pt x="178530" y="387669"/>
                      <a:pt x="178530" y="371910"/>
                    </a:cubicBezTo>
                    <a:cubicBezTo>
                      <a:pt x="178530" y="356302"/>
                      <a:pt x="191284" y="343724"/>
                      <a:pt x="206922" y="343724"/>
                    </a:cubicBezTo>
                    <a:close/>
                    <a:moveTo>
                      <a:pt x="98996" y="286998"/>
                    </a:moveTo>
                    <a:cubicBezTo>
                      <a:pt x="104159" y="378874"/>
                      <a:pt x="180532" y="451950"/>
                      <a:pt x="273607" y="451950"/>
                    </a:cubicBezTo>
                    <a:cubicBezTo>
                      <a:pt x="366833" y="451950"/>
                      <a:pt x="443206" y="378874"/>
                      <a:pt x="448217" y="286998"/>
                    </a:cubicBezTo>
                    <a:lnTo>
                      <a:pt x="405703" y="286998"/>
                    </a:lnTo>
                    <a:cubicBezTo>
                      <a:pt x="398871" y="312923"/>
                      <a:pt x="375184" y="331875"/>
                      <a:pt x="347095" y="331875"/>
                    </a:cubicBezTo>
                    <a:cubicBezTo>
                      <a:pt x="319157" y="331875"/>
                      <a:pt x="295471" y="312923"/>
                      <a:pt x="288487" y="286998"/>
                    </a:cubicBezTo>
                    <a:lnTo>
                      <a:pt x="259942" y="286998"/>
                    </a:lnTo>
                    <a:cubicBezTo>
                      <a:pt x="253109" y="312923"/>
                      <a:pt x="229423" y="331875"/>
                      <a:pt x="201333" y="331875"/>
                    </a:cubicBezTo>
                    <a:cubicBezTo>
                      <a:pt x="173396" y="331875"/>
                      <a:pt x="149709" y="312923"/>
                      <a:pt x="142725" y="286998"/>
                    </a:cubicBezTo>
                    <a:close/>
                    <a:moveTo>
                      <a:pt x="347095" y="243031"/>
                    </a:moveTo>
                    <a:cubicBezTo>
                      <a:pt x="331456" y="243031"/>
                      <a:pt x="318854" y="255615"/>
                      <a:pt x="318854" y="271231"/>
                    </a:cubicBezTo>
                    <a:cubicBezTo>
                      <a:pt x="318854" y="286846"/>
                      <a:pt x="331456" y="299582"/>
                      <a:pt x="347095" y="299582"/>
                    </a:cubicBezTo>
                    <a:cubicBezTo>
                      <a:pt x="362734" y="299582"/>
                      <a:pt x="375488" y="286846"/>
                      <a:pt x="375488" y="271231"/>
                    </a:cubicBezTo>
                    <a:cubicBezTo>
                      <a:pt x="375488" y="255615"/>
                      <a:pt x="362734" y="243031"/>
                      <a:pt x="347095" y="243031"/>
                    </a:cubicBezTo>
                    <a:close/>
                    <a:moveTo>
                      <a:pt x="201333" y="243031"/>
                    </a:moveTo>
                    <a:cubicBezTo>
                      <a:pt x="185694" y="243031"/>
                      <a:pt x="173092" y="255615"/>
                      <a:pt x="173092" y="271231"/>
                    </a:cubicBezTo>
                    <a:cubicBezTo>
                      <a:pt x="173092" y="286846"/>
                      <a:pt x="185694" y="299582"/>
                      <a:pt x="201333" y="299582"/>
                    </a:cubicBezTo>
                    <a:cubicBezTo>
                      <a:pt x="216972" y="299582"/>
                      <a:pt x="229726" y="286846"/>
                      <a:pt x="229726" y="271231"/>
                    </a:cubicBezTo>
                    <a:cubicBezTo>
                      <a:pt x="229726" y="255615"/>
                      <a:pt x="216972" y="243031"/>
                      <a:pt x="201333" y="243031"/>
                    </a:cubicBezTo>
                    <a:close/>
                    <a:moveTo>
                      <a:pt x="273607" y="102640"/>
                    </a:moveTo>
                    <a:cubicBezTo>
                      <a:pt x="221831" y="102640"/>
                      <a:pt x="175218" y="125230"/>
                      <a:pt x="143180" y="161162"/>
                    </a:cubicBezTo>
                    <a:cubicBezTo>
                      <a:pt x="193438" y="138117"/>
                      <a:pt x="243999" y="165407"/>
                      <a:pt x="246428" y="166771"/>
                    </a:cubicBezTo>
                    <a:cubicBezTo>
                      <a:pt x="254324" y="171168"/>
                      <a:pt x="257057" y="181022"/>
                      <a:pt x="252805" y="188755"/>
                    </a:cubicBezTo>
                    <a:cubicBezTo>
                      <a:pt x="248402" y="196638"/>
                      <a:pt x="238685" y="199367"/>
                      <a:pt x="230789" y="195122"/>
                    </a:cubicBezTo>
                    <a:cubicBezTo>
                      <a:pt x="228664" y="193909"/>
                      <a:pt x="179317" y="167832"/>
                      <a:pt x="139840" y="201338"/>
                    </a:cubicBezTo>
                    <a:cubicBezTo>
                      <a:pt x="136803" y="203916"/>
                      <a:pt x="133007" y="205128"/>
                      <a:pt x="129363" y="205128"/>
                    </a:cubicBezTo>
                    <a:cubicBezTo>
                      <a:pt x="124808" y="205128"/>
                      <a:pt x="120253" y="203309"/>
                      <a:pt x="117065" y="199519"/>
                    </a:cubicBezTo>
                    <a:cubicBezTo>
                      <a:pt x="108562" y="216499"/>
                      <a:pt x="102640" y="235147"/>
                      <a:pt x="100211" y="254705"/>
                    </a:cubicBezTo>
                    <a:lnTo>
                      <a:pt x="143029" y="254705"/>
                    </a:lnTo>
                    <a:cubicBezTo>
                      <a:pt x="150165" y="229386"/>
                      <a:pt x="173699" y="210586"/>
                      <a:pt x="201333" y="210586"/>
                    </a:cubicBezTo>
                    <a:cubicBezTo>
                      <a:pt x="229119" y="210586"/>
                      <a:pt x="252502" y="229386"/>
                      <a:pt x="259790" y="254705"/>
                    </a:cubicBezTo>
                    <a:lnTo>
                      <a:pt x="288790" y="254705"/>
                    </a:lnTo>
                    <a:cubicBezTo>
                      <a:pt x="295926" y="229386"/>
                      <a:pt x="319461" y="210586"/>
                      <a:pt x="347095" y="210586"/>
                    </a:cubicBezTo>
                    <a:cubicBezTo>
                      <a:pt x="374881" y="210586"/>
                      <a:pt x="398263" y="229386"/>
                      <a:pt x="405551" y="254705"/>
                    </a:cubicBezTo>
                    <a:lnTo>
                      <a:pt x="447154" y="254705"/>
                    </a:lnTo>
                    <a:cubicBezTo>
                      <a:pt x="444573" y="234844"/>
                      <a:pt x="438499" y="215893"/>
                      <a:pt x="429845" y="198609"/>
                    </a:cubicBezTo>
                    <a:cubicBezTo>
                      <a:pt x="429541" y="198912"/>
                      <a:pt x="429389" y="199216"/>
                      <a:pt x="429086" y="199519"/>
                    </a:cubicBezTo>
                    <a:cubicBezTo>
                      <a:pt x="425897" y="203309"/>
                      <a:pt x="421342" y="205128"/>
                      <a:pt x="416787" y="205128"/>
                    </a:cubicBezTo>
                    <a:cubicBezTo>
                      <a:pt x="412991" y="205128"/>
                      <a:pt x="409347" y="203916"/>
                      <a:pt x="406310" y="201338"/>
                    </a:cubicBezTo>
                    <a:cubicBezTo>
                      <a:pt x="366833" y="167681"/>
                      <a:pt x="317335" y="193909"/>
                      <a:pt x="315209" y="195122"/>
                    </a:cubicBezTo>
                    <a:cubicBezTo>
                      <a:pt x="307466" y="199367"/>
                      <a:pt x="297597" y="196487"/>
                      <a:pt x="293345" y="188755"/>
                    </a:cubicBezTo>
                    <a:cubicBezTo>
                      <a:pt x="288942" y="180871"/>
                      <a:pt x="291827" y="171168"/>
                      <a:pt x="299570" y="166771"/>
                    </a:cubicBezTo>
                    <a:cubicBezTo>
                      <a:pt x="302152" y="165407"/>
                      <a:pt x="354079" y="137359"/>
                      <a:pt x="404944" y="162071"/>
                    </a:cubicBezTo>
                    <a:cubicBezTo>
                      <a:pt x="372907" y="125685"/>
                      <a:pt x="325838" y="102640"/>
                      <a:pt x="273607" y="102640"/>
                    </a:cubicBezTo>
                    <a:close/>
                    <a:moveTo>
                      <a:pt x="273759" y="0"/>
                    </a:moveTo>
                    <a:lnTo>
                      <a:pt x="320372" y="39267"/>
                    </a:lnTo>
                    <a:lnTo>
                      <a:pt x="378525" y="20771"/>
                    </a:lnTo>
                    <a:lnTo>
                      <a:pt x="406462" y="74895"/>
                    </a:lnTo>
                    <a:lnTo>
                      <a:pt x="467348" y="80050"/>
                    </a:lnTo>
                    <a:lnTo>
                      <a:pt x="472511" y="140846"/>
                    </a:lnTo>
                    <a:lnTo>
                      <a:pt x="526716" y="168742"/>
                    </a:lnTo>
                    <a:lnTo>
                      <a:pt x="508192" y="226809"/>
                    </a:lnTo>
                    <a:lnTo>
                      <a:pt x="547517" y="273353"/>
                    </a:lnTo>
                    <a:lnTo>
                      <a:pt x="508192" y="319897"/>
                    </a:lnTo>
                    <a:lnTo>
                      <a:pt x="526716" y="377964"/>
                    </a:lnTo>
                    <a:lnTo>
                      <a:pt x="472359" y="405860"/>
                    </a:lnTo>
                    <a:lnTo>
                      <a:pt x="467196" y="466656"/>
                    </a:lnTo>
                    <a:lnTo>
                      <a:pt x="396441" y="443611"/>
                    </a:lnTo>
                    <a:cubicBezTo>
                      <a:pt x="388849" y="449221"/>
                      <a:pt x="380347" y="454376"/>
                      <a:pt x="372299" y="458924"/>
                    </a:cubicBezTo>
                    <a:lnTo>
                      <a:pt x="372299" y="501375"/>
                    </a:lnTo>
                    <a:lnTo>
                      <a:pt x="487846" y="501375"/>
                    </a:lnTo>
                    <a:cubicBezTo>
                      <a:pt x="516695" y="501375"/>
                      <a:pt x="540229" y="534881"/>
                      <a:pt x="540229" y="563686"/>
                    </a:cubicBezTo>
                    <a:lnTo>
                      <a:pt x="540229" y="602347"/>
                    </a:lnTo>
                    <a:lnTo>
                      <a:pt x="5770" y="602347"/>
                    </a:lnTo>
                    <a:lnTo>
                      <a:pt x="5770" y="563686"/>
                    </a:lnTo>
                    <a:cubicBezTo>
                      <a:pt x="5770" y="534881"/>
                      <a:pt x="30974" y="501375"/>
                      <a:pt x="59823" y="501375"/>
                    </a:cubicBezTo>
                    <a:lnTo>
                      <a:pt x="173851" y="501375"/>
                    </a:lnTo>
                    <a:lnTo>
                      <a:pt x="173851" y="459075"/>
                    </a:lnTo>
                    <a:cubicBezTo>
                      <a:pt x="165804" y="454376"/>
                      <a:pt x="157605" y="449221"/>
                      <a:pt x="149861" y="443460"/>
                    </a:cubicBezTo>
                    <a:lnTo>
                      <a:pt x="80169" y="466353"/>
                    </a:lnTo>
                    <a:lnTo>
                      <a:pt x="75006" y="405860"/>
                    </a:lnTo>
                    <a:lnTo>
                      <a:pt x="20801" y="377964"/>
                    </a:lnTo>
                    <a:lnTo>
                      <a:pt x="39325" y="319897"/>
                    </a:lnTo>
                    <a:lnTo>
                      <a:pt x="0" y="273353"/>
                    </a:lnTo>
                    <a:lnTo>
                      <a:pt x="39325" y="226809"/>
                    </a:lnTo>
                    <a:lnTo>
                      <a:pt x="20801" y="168742"/>
                    </a:lnTo>
                    <a:lnTo>
                      <a:pt x="75006" y="140846"/>
                    </a:lnTo>
                    <a:lnTo>
                      <a:pt x="80169" y="80050"/>
                    </a:lnTo>
                    <a:lnTo>
                      <a:pt x="140903" y="74895"/>
                    </a:lnTo>
                    <a:lnTo>
                      <a:pt x="168992" y="20771"/>
                    </a:lnTo>
                    <a:lnTo>
                      <a:pt x="226993" y="39267"/>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judge_91103">
                <a:extLst>
                  <a:ext uri="{FF2B5EF4-FFF2-40B4-BE49-F238E27FC236}">
                    <a16:creationId xmlns:a16="http://schemas.microsoft.com/office/drawing/2014/main" id="{57ED0CA1-AD1D-4986-A724-E5AAE27B5917}"/>
                  </a:ext>
                </a:extLst>
              </p:cNvPr>
              <p:cNvSpPr>
                <a:spLocks noChangeAspect="1"/>
              </p:cNvSpPr>
              <p:nvPr/>
            </p:nvSpPr>
            <p:spPr>
              <a:xfrm>
                <a:off x="609268" y="1770379"/>
                <a:ext cx="915779" cy="914400"/>
              </a:xfrm>
              <a:custGeom>
                <a:avLst/>
                <a:gdLst>
                  <a:gd name="connsiteX0" fmla="*/ 285155 w 609614"/>
                  <a:gd name="connsiteY0" fmla="*/ 549775 h 608697"/>
                  <a:gd name="connsiteX1" fmla="*/ 353956 w 609614"/>
                  <a:gd name="connsiteY1" fmla="*/ 549775 h 608697"/>
                  <a:gd name="connsiteX2" fmla="*/ 353956 w 609614"/>
                  <a:gd name="connsiteY2" fmla="*/ 569533 h 608697"/>
                  <a:gd name="connsiteX3" fmla="*/ 285155 w 609614"/>
                  <a:gd name="connsiteY3" fmla="*/ 569533 h 608697"/>
                  <a:gd name="connsiteX4" fmla="*/ 475670 w 609614"/>
                  <a:gd name="connsiteY4" fmla="*/ 431970 h 608697"/>
                  <a:gd name="connsiteX5" fmla="*/ 433819 w 609614"/>
                  <a:gd name="connsiteY5" fmla="*/ 529446 h 608697"/>
                  <a:gd name="connsiteX6" fmla="*/ 432620 w 609614"/>
                  <a:gd name="connsiteY6" fmla="*/ 535245 h 608697"/>
                  <a:gd name="connsiteX7" fmla="*/ 447278 w 609614"/>
                  <a:gd name="connsiteY7" fmla="*/ 549788 h 608697"/>
                  <a:gd name="connsiteX8" fmla="*/ 575322 w 609614"/>
                  <a:gd name="connsiteY8" fmla="*/ 549788 h 608697"/>
                  <a:gd name="connsiteX9" fmla="*/ 589979 w 609614"/>
                  <a:gd name="connsiteY9" fmla="*/ 535245 h 608697"/>
                  <a:gd name="connsiteX10" fmla="*/ 588780 w 609614"/>
                  <a:gd name="connsiteY10" fmla="*/ 529446 h 608697"/>
                  <a:gd name="connsiteX11" fmla="*/ 546929 w 609614"/>
                  <a:gd name="connsiteY11" fmla="*/ 431970 h 608697"/>
                  <a:gd name="connsiteX12" fmla="*/ 220320 w 609614"/>
                  <a:gd name="connsiteY12" fmla="*/ 427920 h 608697"/>
                  <a:gd name="connsiteX13" fmla="*/ 245855 w 609614"/>
                  <a:gd name="connsiteY13" fmla="*/ 478729 h 608697"/>
                  <a:gd name="connsiteX14" fmla="*/ 271298 w 609614"/>
                  <a:gd name="connsiteY14" fmla="*/ 427920 h 608697"/>
                  <a:gd name="connsiteX15" fmla="*/ 245855 w 609614"/>
                  <a:gd name="connsiteY15" fmla="*/ 431970 h 608697"/>
                  <a:gd name="connsiteX16" fmla="*/ 220320 w 609614"/>
                  <a:gd name="connsiteY16" fmla="*/ 427920 h 608697"/>
                  <a:gd name="connsiteX17" fmla="*/ 356568 w 609614"/>
                  <a:gd name="connsiteY17" fmla="*/ 404448 h 608697"/>
                  <a:gd name="connsiteX18" fmla="*/ 365510 w 609614"/>
                  <a:gd name="connsiteY18" fmla="*/ 449090 h 608697"/>
                  <a:gd name="connsiteX19" fmla="*/ 330572 w 609614"/>
                  <a:gd name="connsiteY19" fmla="*/ 457742 h 608697"/>
                  <a:gd name="connsiteX20" fmla="*/ 347258 w 609614"/>
                  <a:gd name="connsiteY20" fmla="*/ 482779 h 608697"/>
                  <a:gd name="connsiteX21" fmla="*/ 255627 w 609614"/>
                  <a:gd name="connsiteY21" fmla="*/ 564055 h 608697"/>
                  <a:gd name="connsiteX22" fmla="*/ 255627 w 609614"/>
                  <a:gd name="connsiteY22" fmla="*/ 589091 h 608697"/>
                  <a:gd name="connsiteX23" fmla="*/ 373622 w 609614"/>
                  <a:gd name="connsiteY23" fmla="*/ 589091 h 608697"/>
                  <a:gd name="connsiteX24" fmla="*/ 373622 w 609614"/>
                  <a:gd name="connsiteY24" fmla="*/ 549788 h 608697"/>
                  <a:gd name="connsiteX25" fmla="*/ 393350 w 609614"/>
                  <a:gd name="connsiteY25" fmla="*/ 549788 h 608697"/>
                  <a:gd name="connsiteX26" fmla="*/ 393350 w 609614"/>
                  <a:gd name="connsiteY26" fmla="*/ 589091 h 608697"/>
                  <a:gd name="connsiteX27" fmla="*/ 471983 w 609614"/>
                  <a:gd name="connsiteY27" fmla="*/ 589091 h 608697"/>
                  <a:gd name="connsiteX28" fmla="*/ 471983 w 609614"/>
                  <a:gd name="connsiteY28" fmla="*/ 569486 h 608697"/>
                  <a:gd name="connsiteX29" fmla="*/ 447278 w 609614"/>
                  <a:gd name="connsiteY29" fmla="*/ 569486 h 608697"/>
                  <a:gd name="connsiteX30" fmla="*/ 412985 w 609614"/>
                  <a:gd name="connsiteY30" fmla="*/ 535245 h 608697"/>
                  <a:gd name="connsiteX31" fmla="*/ 415751 w 609614"/>
                  <a:gd name="connsiteY31" fmla="*/ 521714 h 608697"/>
                  <a:gd name="connsiteX32" fmla="*/ 447278 w 609614"/>
                  <a:gd name="connsiteY32" fmla="*/ 448262 h 608697"/>
                  <a:gd name="connsiteX33" fmla="*/ 387266 w 609614"/>
                  <a:gd name="connsiteY33" fmla="*/ 411259 h 608697"/>
                  <a:gd name="connsiteX34" fmla="*/ 135142 w 609614"/>
                  <a:gd name="connsiteY34" fmla="*/ 404448 h 608697"/>
                  <a:gd name="connsiteX35" fmla="*/ 104352 w 609614"/>
                  <a:gd name="connsiteY35" fmla="*/ 411259 h 608697"/>
                  <a:gd name="connsiteX36" fmla="*/ 19635 w 609614"/>
                  <a:gd name="connsiteY36" fmla="*/ 516651 h 608697"/>
                  <a:gd name="connsiteX37" fmla="*/ 19635 w 609614"/>
                  <a:gd name="connsiteY37" fmla="*/ 589091 h 608697"/>
                  <a:gd name="connsiteX38" fmla="*/ 98361 w 609614"/>
                  <a:gd name="connsiteY38" fmla="*/ 589091 h 608697"/>
                  <a:gd name="connsiteX39" fmla="*/ 98361 w 609614"/>
                  <a:gd name="connsiteY39" fmla="*/ 549788 h 608697"/>
                  <a:gd name="connsiteX40" fmla="*/ 117996 w 609614"/>
                  <a:gd name="connsiteY40" fmla="*/ 549788 h 608697"/>
                  <a:gd name="connsiteX41" fmla="*/ 117996 w 609614"/>
                  <a:gd name="connsiteY41" fmla="*/ 589091 h 608697"/>
                  <a:gd name="connsiteX42" fmla="*/ 235992 w 609614"/>
                  <a:gd name="connsiteY42" fmla="*/ 589091 h 608697"/>
                  <a:gd name="connsiteX43" fmla="*/ 235992 w 609614"/>
                  <a:gd name="connsiteY43" fmla="*/ 564055 h 608697"/>
                  <a:gd name="connsiteX44" fmla="*/ 144360 w 609614"/>
                  <a:gd name="connsiteY44" fmla="*/ 482779 h 608697"/>
                  <a:gd name="connsiteX45" fmla="*/ 161046 w 609614"/>
                  <a:gd name="connsiteY45" fmla="*/ 457834 h 608697"/>
                  <a:gd name="connsiteX46" fmla="*/ 126200 w 609614"/>
                  <a:gd name="connsiteY46" fmla="*/ 449090 h 608697"/>
                  <a:gd name="connsiteX47" fmla="*/ 181511 w 609614"/>
                  <a:gd name="connsiteY47" fmla="*/ 394139 h 608697"/>
                  <a:gd name="connsiteX48" fmla="*/ 156068 w 609614"/>
                  <a:gd name="connsiteY48" fmla="*/ 399754 h 608697"/>
                  <a:gd name="connsiteX49" fmla="*/ 149154 w 609614"/>
                  <a:gd name="connsiteY49" fmla="*/ 434547 h 608697"/>
                  <a:gd name="connsiteX50" fmla="*/ 192942 w 609614"/>
                  <a:gd name="connsiteY50" fmla="*/ 445500 h 608697"/>
                  <a:gd name="connsiteX51" fmla="*/ 170264 w 609614"/>
                  <a:gd name="connsiteY51" fmla="*/ 479465 h 608697"/>
                  <a:gd name="connsiteX52" fmla="*/ 245855 w 609614"/>
                  <a:gd name="connsiteY52" fmla="*/ 546474 h 608697"/>
                  <a:gd name="connsiteX53" fmla="*/ 321354 w 609614"/>
                  <a:gd name="connsiteY53" fmla="*/ 479465 h 608697"/>
                  <a:gd name="connsiteX54" fmla="*/ 298769 w 609614"/>
                  <a:gd name="connsiteY54" fmla="*/ 445500 h 608697"/>
                  <a:gd name="connsiteX55" fmla="*/ 342464 w 609614"/>
                  <a:gd name="connsiteY55" fmla="*/ 434547 h 608697"/>
                  <a:gd name="connsiteX56" fmla="*/ 335550 w 609614"/>
                  <a:gd name="connsiteY56" fmla="*/ 399754 h 608697"/>
                  <a:gd name="connsiteX57" fmla="*/ 310200 w 609614"/>
                  <a:gd name="connsiteY57" fmla="*/ 394139 h 608697"/>
                  <a:gd name="connsiteX58" fmla="*/ 245855 w 609614"/>
                  <a:gd name="connsiteY58" fmla="*/ 522727 h 608697"/>
                  <a:gd name="connsiteX59" fmla="*/ 196629 w 609614"/>
                  <a:gd name="connsiteY59" fmla="*/ 362199 h 608697"/>
                  <a:gd name="connsiteX60" fmla="*/ 196629 w 609614"/>
                  <a:gd name="connsiteY60" fmla="*/ 380608 h 608697"/>
                  <a:gd name="connsiteX61" fmla="*/ 204741 w 609614"/>
                  <a:gd name="connsiteY61" fmla="*/ 396808 h 608697"/>
                  <a:gd name="connsiteX62" fmla="*/ 245855 w 609614"/>
                  <a:gd name="connsiteY62" fmla="*/ 412364 h 608697"/>
                  <a:gd name="connsiteX63" fmla="*/ 286877 w 609614"/>
                  <a:gd name="connsiteY63" fmla="*/ 396808 h 608697"/>
                  <a:gd name="connsiteX64" fmla="*/ 294989 w 609614"/>
                  <a:gd name="connsiteY64" fmla="*/ 380608 h 608697"/>
                  <a:gd name="connsiteX65" fmla="*/ 294989 w 609614"/>
                  <a:gd name="connsiteY65" fmla="*/ 362199 h 608697"/>
                  <a:gd name="connsiteX66" fmla="*/ 245855 w 609614"/>
                  <a:gd name="connsiteY66" fmla="*/ 373060 h 608697"/>
                  <a:gd name="connsiteX67" fmla="*/ 196629 w 609614"/>
                  <a:gd name="connsiteY67" fmla="*/ 362199 h 608697"/>
                  <a:gd name="connsiteX68" fmla="*/ 491618 w 609614"/>
                  <a:gd name="connsiteY68" fmla="*/ 255242 h 608697"/>
                  <a:gd name="connsiteX69" fmla="*/ 491618 w 609614"/>
                  <a:gd name="connsiteY69" fmla="*/ 394783 h 608697"/>
                  <a:gd name="connsiteX70" fmla="*/ 484059 w 609614"/>
                  <a:gd name="connsiteY70" fmla="*/ 412364 h 608697"/>
                  <a:gd name="connsiteX71" fmla="*/ 538540 w 609614"/>
                  <a:gd name="connsiteY71" fmla="*/ 412364 h 608697"/>
                  <a:gd name="connsiteX72" fmla="*/ 530981 w 609614"/>
                  <a:gd name="connsiteY72" fmla="*/ 394783 h 608697"/>
                  <a:gd name="connsiteX73" fmla="*/ 530981 w 609614"/>
                  <a:gd name="connsiteY73" fmla="*/ 255242 h 608697"/>
                  <a:gd name="connsiteX74" fmla="*/ 240048 w 609614"/>
                  <a:gd name="connsiteY74" fmla="*/ 255242 h 608697"/>
                  <a:gd name="connsiteX75" fmla="*/ 190545 w 609614"/>
                  <a:gd name="connsiteY75" fmla="*/ 274940 h 608697"/>
                  <a:gd name="connsiteX76" fmla="*/ 147771 w 609614"/>
                  <a:gd name="connsiteY76" fmla="*/ 260765 h 608697"/>
                  <a:gd name="connsiteX77" fmla="*/ 245855 w 609614"/>
                  <a:gd name="connsiteY77" fmla="*/ 353455 h 608697"/>
                  <a:gd name="connsiteX78" fmla="*/ 343847 w 609614"/>
                  <a:gd name="connsiteY78" fmla="*/ 260765 h 608697"/>
                  <a:gd name="connsiteX79" fmla="*/ 301074 w 609614"/>
                  <a:gd name="connsiteY79" fmla="*/ 274940 h 608697"/>
                  <a:gd name="connsiteX80" fmla="*/ 251663 w 609614"/>
                  <a:gd name="connsiteY80" fmla="*/ 255242 h 608697"/>
                  <a:gd name="connsiteX81" fmla="*/ 580118 w 609614"/>
                  <a:gd name="connsiteY81" fmla="*/ 186589 h 608697"/>
                  <a:gd name="connsiteX82" fmla="*/ 570347 w 609614"/>
                  <a:gd name="connsiteY82" fmla="*/ 196348 h 608697"/>
                  <a:gd name="connsiteX83" fmla="*/ 580118 w 609614"/>
                  <a:gd name="connsiteY83" fmla="*/ 206199 h 608697"/>
                  <a:gd name="connsiteX84" fmla="*/ 589980 w 609614"/>
                  <a:gd name="connsiteY84" fmla="*/ 196348 h 608697"/>
                  <a:gd name="connsiteX85" fmla="*/ 580118 w 609614"/>
                  <a:gd name="connsiteY85" fmla="*/ 186589 h 608697"/>
                  <a:gd name="connsiteX86" fmla="*/ 167130 w 609614"/>
                  <a:gd name="connsiteY86" fmla="*/ 186576 h 608697"/>
                  <a:gd name="connsiteX87" fmla="*/ 147495 w 609614"/>
                  <a:gd name="connsiteY87" fmla="*/ 206182 h 608697"/>
                  <a:gd name="connsiteX88" fmla="*/ 147495 w 609614"/>
                  <a:gd name="connsiteY88" fmla="*/ 232599 h 608697"/>
                  <a:gd name="connsiteX89" fmla="*/ 190545 w 609614"/>
                  <a:gd name="connsiteY89" fmla="*/ 255242 h 608697"/>
                  <a:gd name="connsiteX90" fmla="*/ 227603 w 609614"/>
                  <a:gd name="connsiteY90" fmla="*/ 239963 h 608697"/>
                  <a:gd name="connsiteX91" fmla="*/ 231935 w 609614"/>
                  <a:gd name="connsiteY91" fmla="*/ 235637 h 608697"/>
                  <a:gd name="connsiteX92" fmla="*/ 259683 w 609614"/>
                  <a:gd name="connsiteY92" fmla="*/ 235637 h 608697"/>
                  <a:gd name="connsiteX93" fmla="*/ 264108 w 609614"/>
                  <a:gd name="connsiteY93" fmla="*/ 239963 h 608697"/>
                  <a:gd name="connsiteX94" fmla="*/ 301074 w 609614"/>
                  <a:gd name="connsiteY94" fmla="*/ 255242 h 608697"/>
                  <a:gd name="connsiteX95" fmla="*/ 344124 w 609614"/>
                  <a:gd name="connsiteY95" fmla="*/ 232599 h 608697"/>
                  <a:gd name="connsiteX96" fmla="*/ 344124 w 609614"/>
                  <a:gd name="connsiteY96" fmla="*/ 206182 h 608697"/>
                  <a:gd name="connsiteX97" fmla="*/ 324488 w 609614"/>
                  <a:gd name="connsiteY97" fmla="*/ 186576 h 608697"/>
                  <a:gd name="connsiteX98" fmla="*/ 580118 w 609614"/>
                  <a:gd name="connsiteY98" fmla="*/ 166887 h 608697"/>
                  <a:gd name="connsiteX99" fmla="*/ 609614 w 609614"/>
                  <a:gd name="connsiteY99" fmla="*/ 196348 h 608697"/>
                  <a:gd name="connsiteX100" fmla="*/ 580118 w 609614"/>
                  <a:gd name="connsiteY100" fmla="*/ 225809 h 608697"/>
                  <a:gd name="connsiteX101" fmla="*/ 550621 w 609614"/>
                  <a:gd name="connsiteY101" fmla="*/ 196348 h 608697"/>
                  <a:gd name="connsiteX102" fmla="*/ 580118 w 609614"/>
                  <a:gd name="connsiteY102" fmla="*/ 166887 h 608697"/>
                  <a:gd name="connsiteX103" fmla="*/ 481831 w 609614"/>
                  <a:gd name="connsiteY103" fmla="*/ 127664 h 608697"/>
                  <a:gd name="connsiteX104" fmla="*/ 462092 w 609614"/>
                  <a:gd name="connsiteY104" fmla="*/ 147270 h 608697"/>
                  <a:gd name="connsiteX105" fmla="*/ 481831 w 609614"/>
                  <a:gd name="connsiteY105" fmla="*/ 166877 h 608697"/>
                  <a:gd name="connsiteX106" fmla="*/ 501478 w 609614"/>
                  <a:gd name="connsiteY106" fmla="*/ 147270 h 608697"/>
                  <a:gd name="connsiteX107" fmla="*/ 481831 w 609614"/>
                  <a:gd name="connsiteY107" fmla="*/ 127664 h 608697"/>
                  <a:gd name="connsiteX108" fmla="*/ 481831 w 609614"/>
                  <a:gd name="connsiteY108" fmla="*/ 107965 h 608697"/>
                  <a:gd name="connsiteX109" fmla="*/ 521125 w 609614"/>
                  <a:gd name="connsiteY109" fmla="*/ 147270 h 608697"/>
                  <a:gd name="connsiteX110" fmla="*/ 481831 w 609614"/>
                  <a:gd name="connsiteY110" fmla="*/ 186575 h 608697"/>
                  <a:gd name="connsiteX111" fmla="*/ 442445 w 609614"/>
                  <a:gd name="connsiteY111" fmla="*/ 147270 h 608697"/>
                  <a:gd name="connsiteX112" fmla="*/ 481831 w 609614"/>
                  <a:gd name="connsiteY112" fmla="*/ 107965 h 608697"/>
                  <a:gd name="connsiteX113" fmla="*/ 216356 w 609614"/>
                  <a:gd name="connsiteY113" fmla="*/ 19606 h 608697"/>
                  <a:gd name="connsiteX114" fmla="*/ 108132 w 609614"/>
                  <a:gd name="connsiteY114" fmla="*/ 127667 h 608697"/>
                  <a:gd name="connsiteX115" fmla="*/ 127859 w 609614"/>
                  <a:gd name="connsiteY115" fmla="*/ 193296 h 608697"/>
                  <a:gd name="connsiteX116" fmla="*/ 127859 w 609614"/>
                  <a:gd name="connsiteY116" fmla="*/ 166879 h 608697"/>
                  <a:gd name="connsiteX117" fmla="*/ 147495 w 609614"/>
                  <a:gd name="connsiteY117" fmla="*/ 166879 h 608697"/>
                  <a:gd name="connsiteX118" fmla="*/ 147495 w 609614"/>
                  <a:gd name="connsiteY118" fmla="*/ 172401 h 608697"/>
                  <a:gd name="connsiteX119" fmla="*/ 167130 w 609614"/>
                  <a:gd name="connsiteY119" fmla="*/ 166879 h 608697"/>
                  <a:gd name="connsiteX120" fmla="*/ 324488 w 609614"/>
                  <a:gd name="connsiteY120" fmla="*/ 166879 h 608697"/>
                  <a:gd name="connsiteX121" fmla="*/ 344124 w 609614"/>
                  <a:gd name="connsiteY121" fmla="*/ 172401 h 608697"/>
                  <a:gd name="connsiteX122" fmla="*/ 344124 w 609614"/>
                  <a:gd name="connsiteY122" fmla="*/ 166879 h 608697"/>
                  <a:gd name="connsiteX123" fmla="*/ 363851 w 609614"/>
                  <a:gd name="connsiteY123" fmla="*/ 166879 h 608697"/>
                  <a:gd name="connsiteX124" fmla="*/ 363851 w 609614"/>
                  <a:gd name="connsiteY124" fmla="*/ 193296 h 608697"/>
                  <a:gd name="connsiteX125" fmla="*/ 383486 w 609614"/>
                  <a:gd name="connsiteY125" fmla="*/ 127667 h 608697"/>
                  <a:gd name="connsiteX126" fmla="*/ 334352 w 609614"/>
                  <a:gd name="connsiteY126" fmla="*/ 78515 h 608697"/>
                  <a:gd name="connsiteX127" fmla="*/ 324488 w 609614"/>
                  <a:gd name="connsiteY127" fmla="*/ 78515 h 608697"/>
                  <a:gd name="connsiteX128" fmla="*/ 324488 w 609614"/>
                  <a:gd name="connsiteY128" fmla="*/ 68758 h 608697"/>
                  <a:gd name="connsiteX129" fmla="*/ 275354 w 609614"/>
                  <a:gd name="connsiteY129" fmla="*/ 19606 h 608697"/>
                  <a:gd name="connsiteX130" fmla="*/ 216356 w 609614"/>
                  <a:gd name="connsiteY130" fmla="*/ 0 h 608697"/>
                  <a:gd name="connsiteX131" fmla="*/ 275354 w 609614"/>
                  <a:gd name="connsiteY131" fmla="*/ 0 h 608697"/>
                  <a:gd name="connsiteX132" fmla="*/ 343570 w 609614"/>
                  <a:gd name="connsiteY132" fmla="*/ 59553 h 608697"/>
                  <a:gd name="connsiteX133" fmla="*/ 403121 w 609614"/>
                  <a:gd name="connsiteY133" fmla="*/ 127667 h 608697"/>
                  <a:gd name="connsiteX134" fmla="*/ 379707 w 609614"/>
                  <a:gd name="connsiteY134" fmla="*/ 205077 h 608697"/>
                  <a:gd name="connsiteX135" fmla="*/ 363851 w 609614"/>
                  <a:gd name="connsiteY135" fmla="*/ 228825 h 608697"/>
                  <a:gd name="connsiteX136" fmla="*/ 363851 w 609614"/>
                  <a:gd name="connsiteY136" fmla="*/ 255242 h 608697"/>
                  <a:gd name="connsiteX137" fmla="*/ 314625 w 609614"/>
                  <a:gd name="connsiteY137" fmla="*/ 350785 h 608697"/>
                  <a:gd name="connsiteX138" fmla="*/ 314625 w 609614"/>
                  <a:gd name="connsiteY138" fmla="*/ 374993 h 608697"/>
                  <a:gd name="connsiteX139" fmla="*/ 391598 w 609614"/>
                  <a:gd name="connsiteY139" fmla="*/ 392114 h 608697"/>
                  <a:gd name="connsiteX140" fmla="*/ 455851 w 609614"/>
                  <a:gd name="connsiteY140" fmla="*/ 428380 h 608697"/>
                  <a:gd name="connsiteX141" fmla="*/ 471983 w 609614"/>
                  <a:gd name="connsiteY141" fmla="*/ 390733 h 608697"/>
                  <a:gd name="connsiteX142" fmla="*/ 471983 w 609614"/>
                  <a:gd name="connsiteY142" fmla="*/ 255242 h 608697"/>
                  <a:gd name="connsiteX143" fmla="*/ 452348 w 609614"/>
                  <a:gd name="connsiteY143" fmla="*/ 255242 h 608697"/>
                  <a:gd name="connsiteX144" fmla="*/ 452348 w 609614"/>
                  <a:gd name="connsiteY144" fmla="*/ 235637 h 608697"/>
                  <a:gd name="connsiteX145" fmla="*/ 570344 w 609614"/>
                  <a:gd name="connsiteY145" fmla="*/ 235637 h 608697"/>
                  <a:gd name="connsiteX146" fmla="*/ 570344 w 609614"/>
                  <a:gd name="connsiteY146" fmla="*/ 255242 h 608697"/>
                  <a:gd name="connsiteX147" fmla="*/ 550616 w 609614"/>
                  <a:gd name="connsiteY147" fmla="*/ 255242 h 608697"/>
                  <a:gd name="connsiteX148" fmla="*/ 550616 w 609614"/>
                  <a:gd name="connsiteY148" fmla="*/ 390733 h 608697"/>
                  <a:gd name="connsiteX149" fmla="*/ 606848 w 609614"/>
                  <a:gd name="connsiteY149" fmla="*/ 521714 h 608697"/>
                  <a:gd name="connsiteX150" fmla="*/ 609614 w 609614"/>
                  <a:gd name="connsiteY150" fmla="*/ 535245 h 608697"/>
                  <a:gd name="connsiteX151" fmla="*/ 575322 w 609614"/>
                  <a:gd name="connsiteY151" fmla="*/ 569486 h 608697"/>
                  <a:gd name="connsiteX152" fmla="*/ 491618 w 609614"/>
                  <a:gd name="connsiteY152" fmla="*/ 569486 h 608697"/>
                  <a:gd name="connsiteX153" fmla="*/ 491618 w 609614"/>
                  <a:gd name="connsiteY153" fmla="*/ 608697 h 608697"/>
                  <a:gd name="connsiteX154" fmla="*/ 0 w 609614"/>
                  <a:gd name="connsiteY154" fmla="*/ 608697 h 608697"/>
                  <a:gd name="connsiteX155" fmla="*/ 0 w 609614"/>
                  <a:gd name="connsiteY155" fmla="*/ 516651 h 608697"/>
                  <a:gd name="connsiteX156" fmla="*/ 100112 w 609614"/>
                  <a:gd name="connsiteY156" fmla="*/ 392114 h 608697"/>
                  <a:gd name="connsiteX157" fmla="*/ 176994 w 609614"/>
                  <a:gd name="connsiteY157" fmla="*/ 374993 h 608697"/>
                  <a:gd name="connsiteX158" fmla="*/ 176994 w 609614"/>
                  <a:gd name="connsiteY158" fmla="*/ 350785 h 608697"/>
                  <a:gd name="connsiteX159" fmla="*/ 127859 w 609614"/>
                  <a:gd name="connsiteY159" fmla="*/ 255242 h 608697"/>
                  <a:gd name="connsiteX160" fmla="*/ 127859 w 609614"/>
                  <a:gd name="connsiteY160" fmla="*/ 228825 h 608697"/>
                  <a:gd name="connsiteX161" fmla="*/ 112004 w 609614"/>
                  <a:gd name="connsiteY161" fmla="*/ 205077 h 608697"/>
                  <a:gd name="connsiteX162" fmla="*/ 88497 w 609614"/>
                  <a:gd name="connsiteY162" fmla="*/ 127667 h 608697"/>
                  <a:gd name="connsiteX163" fmla="*/ 216356 w 609614"/>
                  <a:gd name="connsiteY163" fmla="*/ 0 h 6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609614" h="608697">
                    <a:moveTo>
                      <a:pt x="285155" y="549775"/>
                    </a:moveTo>
                    <a:lnTo>
                      <a:pt x="353956" y="549775"/>
                    </a:lnTo>
                    <a:lnTo>
                      <a:pt x="353956" y="569533"/>
                    </a:lnTo>
                    <a:lnTo>
                      <a:pt x="285155" y="569533"/>
                    </a:lnTo>
                    <a:close/>
                    <a:moveTo>
                      <a:pt x="475670" y="431970"/>
                    </a:moveTo>
                    <a:lnTo>
                      <a:pt x="433819" y="529446"/>
                    </a:lnTo>
                    <a:cubicBezTo>
                      <a:pt x="433081" y="531287"/>
                      <a:pt x="432620" y="533220"/>
                      <a:pt x="432620" y="535245"/>
                    </a:cubicBezTo>
                    <a:cubicBezTo>
                      <a:pt x="432620" y="543253"/>
                      <a:pt x="439258" y="549788"/>
                      <a:pt x="447278" y="549788"/>
                    </a:cubicBezTo>
                    <a:lnTo>
                      <a:pt x="575322" y="549788"/>
                    </a:lnTo>
                    <a:cubicBezTo>
                      <a:pt x="583434" y="549788"/>
                      <a:pt x="589979" y="543253"/>
                      <a:pt x="589979" y="535245"/>
                    </a:cubicBezTo>
                    <a:cubicBezTo>
                      <a:pt x="589979" y="533220"/>
                      <a:pt x="589610" y="531287"/>
                      <a:pt x="588780" y="529446"/>
                    </a:cubicBezTo>
                    <a:lnTo>
                      <a:pt x="546929" y="431970"/>
                    </a:lnTo>
                    <a:close/>
                    <a:moveTo>
                      <a:pt x="220320" y="427920"/>
                    </a:moveTo>
                    <a:lnTo>
                      <a:pt x="245855" y="478729"/>
                    </a:lnTo>
                    <a:lnTo>
                      <a:pt x="271298" y="427920"/>
                    </a:lnTo>
                    <a:cubicBezTo>
                      <a:pt x="264016" y="430313"/>
                      <a:pt x="255535" y="431970"/>
                      <a:pt x="245855" y="431970"/>
                    </a:cubicBezTo>
                    <a:cubicBezTo>
                      <a:pt x="236084" y="431970"/>
                      <a:pt x="227695" y="430313"/>
                      <a:pt x="220320" y="427920"/>
                    </a:cubicBezTo>
                    <a:close/>
                    <a:moveTo>
                      <a:pt x="356568" y="404448"/>
                    </a:moveTo>
                    <a:lnTo>
                      <a:pt x="365510" y="449090"/>
                    </a:lnTo>
                    <a:lnTo>
                      <a:pt x="330572" y="457742"/>
                    </a:lnTo>
                    <a:lnTo>
                      <a:pt x="347258" y="482779"/>
                    </a:lnTo>
                    <a:lnTo>
                      <a:pt x="255627" y="564055"/>
                    </a:lnTo>
                    <a:lnTo>
                      <a:pt x="255627" y="589091"/>
                    </a:lnTo>
                    <a:lnTo>
                      <a:pt x="373622" y="589091"/>
                    </a:lnTo>
                    <a:lnTo>
                      <a:pt x="373622" y="549788"/>
                    </a:lnTo>
                    <a:lnTo>
                      <a:pt x="393350" y="549788"/>
                    </a:lnTo>
                    <a:lnTo>
                      <a:pt x="393350" y="589091"/>
                    </a:lnTo>
                    <a:lnTo>
                      <a:pt x="471983" y="589091"/>
                    </a:lnTo>
                    <a:lnTo>
                      <a:pt x="471983" y="569486"/>
                    </a:lnTo>
                    <a:lnTo>
                      <a:pt x="447278" y="569486"/>
                    </a:lnTo>
                    <a:cubicBezTo>
                      <a:pt x="428380" y="569486"/>
                      <a:pt x="412985" y="554114"/>
                      <a:pt x="412985" y="535245"/>
                    </a:cubicBezTo>
                    <a:cubicBezTo>
                      <a:pt x="412985" y="530550"/>
                      <a:pt x="413907" y="525948"/>
                      <a:pt x="415751" y="521714"/>
                    </a:cubicBezTo>
                    <a:lnTo>
                      <a:pt x="447278" y="448262"/>
                    </a:lnTo>
                    <a:cubicBezTo>
                      <a:pt x="431883" y="429576"/>
                      <a:pt x="410865" y="416506"/>
                      <a:pt x="387266" y="411259"/>
                    </a:cubicBezTo>
                    <a:close/>
                    <a:moveTo>
                      <a:pt x="135142" y="404448"/>
                    </a:moveTo>
                    <a:lnTo>
                      <a:pt x="104352" y="411259"/>
                    </a:lnTo>
                    <a:cubicBezTo>
                      <a:pt x="54481" y="422305"/>
                      <a:pt x="19635" y="465658"/>
                      <a:pt x="19635" y="516651"/>
                    </a:cubicBezTo>
                    <a:lnTo>
                      <a:pt x="19635" y="589091"/>
                    </a:lnTo>
                    <a:lnTo>
                      <a:pt x="98361" y="589091"/>
                    </a:lnTo>
                    <a:lnTo>
                      <a:pt x="98361" y="549788"/>
                    </a:lnTo>
                    <a:lnTo>
                      <a:pt x="117996" y="549788"/>
                    </a:lnTo>
                    <a:lnTo>
                      <a:pt x="117996" y="589091"/>
                    </a:lnTo>
                    <a:lnTo>
                      <a:pt x="235992" y="589091"/>
                    </a:lnTo>
                    <a:lnTo>
                      <a:pt x="235992" y="564055"/>
                    </a:lnTo>
                    <a:lnTo>
                      <a:pt x="144360" y="482779"/>
                    </a:lnTo>
                    <a:lnTo>
                      <a:pt x="161046" y="457834"/>
                    </a:lnTo>
                    <a:lnTo>
                      <a:pt x="126200" y="449090"/>
                    </a:lnTo>
                    <a:close/>
                    <a:moveTo>
                      <a:pt x="181511" y="394139"/>
                    </a:moveTo>
                    <a:lnTo>
                      <a:pt x="156068" y="399754"/>
                    </a:lnTo>
                    <a:lnTo>
                      <a:pt x="149154" y="434547"/>
                    </a:lnTo>
                    <a:lnTo>
                      <a:pt x="192942" y="445500"/>
                    </a:lnTo>
                    <a:lnTo>
                      <a:pt x="170264" y="479465"/>
                    </a:lnTo>
                    <a:lnTo>
                      <a:pt x="245855" y="546474"/>
                    </a:lnTo>
                    <a:lnTo>
                      <a:pt x="321354" y="479465"/>
                    </a:lnTo>
                    <a:lnTo>
                      <a:pt x="298769" y="445500"/>
                    </a:lnTo>
                    <a:lnTo>
                      <a:pt x="342464" y="434547"/>
                    </a:lnTo>
                    <a:lnTo>
                      <a:pt x="335550" y="399754"/>
                    </a:lnTo>
                    <a:lnTo>
                      <a:pt x="310200" y="394139"/>
                    </a:lnTo>
                    <a:lnTo>
                      <a:pt x="245855" y="522727"/>
                    </a:lnTo>
                    <a:close/>
                    <a:moveTo>
                      <a:pt x="196629" y="362199"/>
                    </a:moveTo>
                    <a:lnTo>
                      <a:pt x="196629" y="380608"/>
                    </a:lnTo>
                    <a:lnTo>
                      <a:pt x="204741" y="396808"/>
                    </a:lnTo>
                    <a:cubicBezTo>
                      <a:pt x="208244" y="400122"/>
                      <a:pt x="222533" y="412364"/>
                      <a:pt x="245855" y="412364"/>
                    </a:cubicBezTo>
                    <a:cubicBezTo>
                      <a:pt x="269178" y="412364"/>
                      <a:pt x="283466" y="400030"/>
                      <a:pt x="286877" y="396808"/>
                    </a:cubicBezTo>
                    <a:lnTo>
                      <a:pt x="294989" y="380608"/>
                    </a:lnTo>
                    <a:lnTo>
                      <a:pt x="294989" y="362199"/>
                    </a:lnTo>
                    <a:cubicBezTo>
                      <a:pt x="279963" y="369103"/>
                      <a:pt x="263370" y="373060"/>
                      <a:pt x="245855" y="373060"/>
                    </a:cubicBezTo>
                    <a:cubicBezTo>
                      <a:pt x="228248" y="373060"/>
                      <a:pt x="211655" y="369103"/>
                      <a:pt x="196629" y="362199"/>
                    </a:cubicBezTo>
                    <a:close/>
                    <a:moveTo>
                      <a:pt x="491618" y="255242"/>
                    </a:moveTo>
                    <a:lnTo>
                      <a:pt x="491618" y="394783"/>
                    </a:lnTo>
                    <a:lnTo>
                      <a:pt x="484059" y="412364"/>
                    </a:lnTo>
                    <a:lnTo>
                      <a:pt x="538540" y="412364"/>
                    </a:lnTo>
                    <a:lnTo>
                      <a:pt x="530981" y="394783"/>
                    </a:lnTo>
                    <a:lnTo>
                      <a:pt x="530981" y="255242"/>
                    </a:lnTo>
                    <a:close/>
                    <a:moveTo>
                      <a:pt x="240048" y="255242"/>
                    </a:moveTo>
                    <a:cubicBezTo>
                      <a:pt x="226589" y="267945"/>
                      <a:pt x="209166" y="274940"/>
                      <a:pt x="190545" y="274940"/>
                    </a:cubicBezTo>
                    <a:cubicBezTo>
                      <a:pt x="174873" y="274940"/>
                      <a:pt x="160032" y="269785"/>
                      <a:pt x="147771" y="260765"/>
                    </a:cubicBezTo>
                    <a:cubicBezTo>
                      <a:pt x="150629" y="312310"/>
                      <a:pt x="193495" y="353455"/>
                      <a:pt x="245855" y="353455"/>
                    </a:cubicBezTo>
                    <a:cubicBezTo>
                      <a:pt x="298216" y="353455"/>
                      <a:pt x="340989" y="312310"/>
                      <a:pt x="343847" y="260765"/>
                    </a:cubicBezTo>
                    <a:cubicBezTo>
                      <a:pt x="331679" y="269785"/>
                      <a:pt x="316745" y="274940"/>
                      <a:pt x="301074" y="274940"/>
                    </a:cubicBezTo>
                    <a:cubicBezTo>
                      <a:pt x="282545" y="274940"/>
                      <a:pt x="265030" y="267945"/>
                      <a:pt x="251663" y="255242"/>
                    </a:cubicBezTo>
                    <a:close/>
                    <a:moveTo>
                      <a:pt x="580118" y="186589"/>
                    </a:moveTo>
                    <a:cubicBezTo>
                      <a:pt x="574679" y="186589"/>
                      <a:pt x="570347" y="190916"/>
                      <a:pt x="570347" y="196348"/>
                    </a:cubicBezTo>
                    <a:cubicBezTo>
                      <a:pt x="570347" y="201780"/>
                      <a:pt x="574679" y="206199"/>
                      <a:pt x="580118" y="206199"/>
                    </a:cubicBezTo>
                    <a:cubicBezTo>
                      <a:pt x="585556" y="206199"/>
                      <a:pt x="589980" y="201780"/>
                      <a:pt x="589980" y="196348"/>
                    </a:cubicBezTo>
                    <a:cubicBezTo>
                      <a:pt x="589980" y="190916"/>
                      <a:pt x="585556" y="186589"/>
                      <a:pt x="580118" y="186589"/>
                    </a:cubicBezTo>
                    <a:close/>
                    <a:moveTo>
                      <a:pt x="167130" y="186576"/>
                    </a:moveTo>
                    <a:cubicBezTo>
                      <a:pt x="156344" y="186576"/>
                      <a:pt x="147495" y="195321"/>
                      <a:pt x="147495" y="206182"/>
                    </a:cubicBezTo>
                    <a:lnTo>
                      <a:pt x="147495" y="232599"/>
                    </a:lnTo>
                    <a:cubicBezTo>
                      <a:pt x="157266" y="246774"/>
                      <a:pt x="173306" y="255242"/>
                      <a:pt x="190545" y="255242"/>
                    </a:cubicBezTo>
                    <a:cubicBezTo>
                      <a:pt x="204557" y="255242"/>
                      <a:pt x="217647" y="249812"/>
                      <a:pt x="227603" y="239963"/>
                    </a:cubicBezTo>
                    <a:lnTo>
                      <a:pt x="231935" y="235637"/>
                    </a:lnTo>
                    <a:lnTo>
                      <a:pt x="259683" y="235637"/>
                    </a:lnTo>
                    <a:lnTo>
                      <a:pt x="264108" y="239963"/>
                    </a:lnTo>
                    <a:cubicBezTo>
                      <a:pt x="273971" y="249812"/>
                      <a:pt x="287062" y="255242"/>
                      <a:pt x="301074" y="255242"/>
                    </a:cubicBezTo>
                    <a:cubicBezTo>
                      <a:pt x="318404" y="255242"/>
                      <a:pt x="334352" y="246774"/>
                      <a:pt x="344124" y="232599"/>
                    </a:cubicBezTo>
                    <a:lnTo>
                      <a:pt x="344124" y="206182"/>
                    </a:lnTo>
                    <a:cubicBezTo>
                      <a:pt x="344124" y="195321"/>
                      <a:pt x="335366" y="186576"/>
                      <a:pt x="324488" y="186576"/>
                    </a:cubicBezTo>
                    <a:close/>
                    <a:moveTo>
                      <a:pt x="580118" y="166887"/>
                    </a:moveTo>
                    <a:cubicBezTo>
                      <a:pt x="596433" y="166887"/>
                      <a:pt x="609614" y="180144"/>
                      <a:pt x="609614" y="196348"/>
                    </a:cubicBezTo>
                    <a:cubicBezTo>
                      <a:pt x="609614" y="212644"/>
                      <a:pt x="596433" y="225809"/>
                      <a:pt x="580118" y="225809"/>
                    </a:cubicBezTo>
                    <a:cubicBezTo>
                      <a:pt x="563894" y="225809"/>
                      <a:pt x="550621" y="212644"/>
                      <a:pt x="550621" y="196348"/>
                    </a:cubicBezTo>
                    <a:cubicBezTo>
                      <a:pt x="550621" y="180144"/>
                      <a:pt x="563894" y="166887"/>
                      <a:pt x="580118" y="166887"/>
                    </a:cubicBezTo>
                    <a:close/>
                    <a:moveTo>
                      <a:pt x="481831" y="127664"/>
                    </a:moveTo>
                    <a:cubicBezTo>
                      <a:pt x="470947" y="127664"/>
                      <a:pt x="462092" y="136408"/>
                      <a:pt x="462092" y="147270"/>
                    </a:cubicBezTo>
                    <a:cubicBezTo>
                      <a:pt x="462092" y="158132"/>
                      <a:pt x="470947" y="166877"/>
                      <a:pt x="481831" y="166877"/>
                    </a:cubicBezTo>
                    <a:cubicBezTo>
                      <a:pt x="492623" y="166877"/>
                      <a:pt x="501478" y="158132"/>
                      <a:pt x="501478" y="147270"/>
                    </a:cubicBezTo>
                    <a:cubicBezTo>
                      <a:pt x="501478" y="136408"/>
                      <a:pt x="492623" y="127664"/>
                      <a:pt x="481831" y="127664"/>
                    </a:cubicBezTo>
                    <a:close/>
                    <a:moveTo>
                      <a:pt x="481831" y="107965"/>
                    </a:moveTo>
                    <a:cubicBezTo>
                      <a:pt x="503507" y="107965"/>
                      <a:pt x="521125" y="125638"/>
                      <a:pt x="521125" y="147270"/>
                    </a:cubicBezTo>
                    <a:cubicBezTo>
                      <a:pt x="521125" y="168902"/>
                      <a:pt x="503507" y="186575"/>
                      <a:pt x="481831" y="186575"/>
                    </a:cubicBezTo>
                    <a:cubicBezTo>
                      <a:pt x="460063" y="186575"/>
                      <a:pt x="442445" y="168902"/>
                      <a:pt x="442445" y="147270"/>
                    </a:cubicBezTo>
                    <a:cubicBezTo>
                      <a:pt x="442445" y="125638"/>
                      <a:pt x="460063" y="107965"/>
                      <a:pt x="481831" y="107965"/>
                    </a:cubicBezTo>
                    <a:close/>
                    <a:moveTo>
                      <a:pt x="216356" y="19606"/>
                    </a:moveTo>
                    <a:cubicBezTo>
                      <a:pt x="156713" y="19606"/>
                      <a:pt x="108132" y="68114"/>
                      <a:pt x="108132" y="127667"/>
                    </a:cubicBezTo>
                    <a:cubicBezTo>
                      <a:pt x="108132" y="151047"/>
                      <a:pt x="114954" y="173782"/>
                      <a:pt x="127859" y="193296"/>
                    </a:cubicBezTo>
                    <a:lnTo>
                      <a:pt x="127859" y="166879"/>
                    </a:lnTo>
                    <a:lnTo>
                      <a:pt x="147495" y="166879"/>
                    </a:lnTo>
                    <a:lnTo>
                      <a:pt x="147495" y="172401"/>
                    </a:lnTo>
                    <a:cubicBezTo>
                      <a:pt x="153302" y="168996"/>
                      <a:pt x="159940" y="166879"/>
                      <a:pt x="167130" y="166879"/>
                    </a:cubicBezTo>
                    <a:lnTo>
                      <a:pt x="324488" y="166879"/>
                    </a:lnTo>
                    <a:cubicBezTo>
                      <a:pt x="331679" y="166879"/>
                      <a:pt x="338316" y="168996"/>
                      <a:pt x="344124" y="172401"/>
                    </a:cubicBezTo>
                    <a:lnTo>
                      <a:pt x="344124" y="166879"/>
                    </a:lnTo>
                    <a:lnTo>
                      <a:pt x="363851" y="166879"/>
                    </a:lnTo>
                    <a:lnTo>
                      <a:pt x="363851" y="193296"/>
                    </a:lnTo>
                    <a:cubicBezTo>
                      <a:pt x="376665" y="173782"/>
                      <a:pt x="383486" y="151047"/>
                      <a:pt x="383486" y="127667"/>
                    </a:cubicBezTo>
                    <a:cubicBezTo>
                      <a:pt x="383486" y="100606"/>
                      <a:pt x="361454" y="78515"/>
                      <a:pt x="334352" y="78515"/>
                    </a:cubicBezTo>
                    <a:lnTo>
                      <a:pt x="324488" y="78515"/>
                    </a:lnTo>
                    <a:lnTo>
                      <a:pt x="324488" y="68758"/>
                    </a:lnTo>
                    <a:cubicBezTo>
                      <a:pt x="324488" y="41697"/>
                      <a:pt x="302456" y="19606"/>
                      <a:pt x="275354" y="19606"/>
                    </a:cubicBezTo>
                    <a:close/>
                    <a:moveTo>
                      <a:pt x="216356" y="0"/>
                    </a:moveTo>
                    <a:lnTo>
                      <a:pt x="275354" y="0"/>
                    </a:lnTo>
                    <a:cubicBezTo>
                      <a:pt x="310108" y="0"/>
                      <a:pt x="339053" y="25957"/>
                      <a:pt x="343570" y="59553"/>
                    </a:cubicBezTo>
                    <a:cubicBezTo>
                      <a:pt x="377126" y="64064"/>
                      <a:pt x="403121" y="92874"/>
                      <a:pt x="403121" y="127667"/>
                    </a:cubicBezTo>
                    <a:cubicBezTo>
                      <a:pt x="403121" y="155281"/>
                      <a:pt x="395009" y="182066"/>
                      <a:pt x="379707" y="205077"/>
                    </a:cubicBezTo>
                    <a:lnTo>
                      <a:pt x="363851" y="228825"/>
                    </a:lnTo>
                    <a:lnTo>
                      <a:pt x="363851" y="255242"/>
                    </a:lnTo>
                    <a:cubicBezTo>
                      <a:pt x="363851" y="294546"/>
                      <a:pt x="344400" y="329339"/>
                      <a:pt x="314625" y="350785"/>
                    </a:cubicBezTo>
                    <a:lnTo>
                      <a:pt x="314625" y="374993"/>
                    </a:lnTo>
                    <a:lnTo>
                      <a:pt x="391598" y="392114"/>
                    </a:lnTo>
                    <a:cubicBezTo>
                      <a:pt x="416212" y="397545"/>
                      <a:pt x="438428" y="410339"/>
                      <a:pt x="455851" y="428380"/>
                    </a:cubicBezTo>
                    <a:lnTo>
                      <a:pt x="471983" y="390733"/>
                    </a:lnTo>
                    <a:lnTo>
                      <a:pt x="471983" y="255242"/>
                    </a:lnTo>
                    <a:lnTo>
                      <a:pt x="452348" y="255242"/>
                    </a:lnTo>
                    <a:lnTo>
                      <a:pt x="452348" y="235637"/>
                    </a:lnTo>
                    <a:lnTo>
                      <a:pt x="570344" y="235637"/>
                    </a:lnTo>
                    <a:lnTo>
                      <a:pt x="570344" y="255242"/>
                    </a:lnTo>
                    <a:lnTo>
                      <a:pt x="550616" y="255242"/>
                    </a:lnTo>
                    <a:lnTo>
                      <a:pt x="550616" y="390733"/>
                    </a:lnTo>
                    <a:lnTo>
                      <a:pt x="606848" y="521714"/>
                    </a:lnTo>
                    <a:cubicBezTo>
                      <a:pt x="608692" y="525948"/>
                      <a:pt x="609614" y="530550"/>
                      <a:pt x="609614" y="535245"/>
                    </a:cubicBezTo>
                    <a:cubicBezTo>
                      <a:pt x="609614" y="554114"/>
                      <a:pt x="594219" y="569486"/>
                      <a:pt x="575322" y="569486"/>
                    </a:cubicBezTo>
                    <a:lnTo>
                      <a:pt x="491618" y="569486"/>
                    </a:lnTo>
                    <a:lnTo>
                      <a:pt x="491618" y="608697"/>
                    </a:lnTo>
                    <a:lnTo>
                      <a:pt x="0" y="608697"/>
                    </a:lnTo>
                    <a:lnTo>
                      <a:pt x="0" y="516651"/>
                    </a:lnTo>
                    <a:cubicBezTo>
                      <a:pt x="0" y="456362"/>
                      <a:pt x="41206" y="405184"/>
                      <a:pt x="100112" y="392114"/>
                    </a:cubicBezTo>
                    <a:lnTo>
                      <a:pt x="176994" y="374993"/>
                    </a:lnTo>
                    <a:lnTo>
                      <a:pt x="176994" y="350785"/>
                    </a:lnTo>
                    <a:cubicBezTo>
                      <a:pt x="147310" y="329339"/>
                      <a:pt x="127859" y="294546"/>
                      <a:pt x="127859" y="255242"/>
                    </a:cubicBezTo>
                    <a:lnTo>
                      <a:pt x="127859" y="228825"/>
                    </a:lnTo>
                    <a:lnTo>
                      <a:pt x="112004" y="205077"/>
                    </a:lnTo>
                    <a:cubicBezTo>
                      <a:pt x="96609" y="182066"/>
                      <a:pt x="88497" y="155281"/>
                      <a:pt x="88497" y="127667"/>
                    </a:cubicBezTo>
                    <a:cubicBezTo>
                      <a:pt x="88497" y="57252"/>
                      <a:pt x="145835" y="0"/>
                      <a:pt x="21635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mass-energy-equivalency_73318">
                <a:extLst>
                  <a:ext uri="{FF2B5EF4-FFF2-40B4-BE49-F238E27FC236}">
                    <a16:creationId xmlns:a16="http://schemas.microsoft.com/office/drawing/2014/main" id="{0B74C1CF-4941-459B-B551-7381441CAABA}"/>
                  </a:ext>
                </a:extLst>
              </p:cNvPr>
              <p:cNvSpPr>
                <a:spLocks/>
              </p:cNvSpPr>
              <p:nvPr/>
            </p:nvSpPr>
            <p:spPr>
              <a:xfrm>
                <a:off x="3177837" y="1861819"/>
                <a:ext cx="1097280" cy="731520"/>
              </a:xfrm>
              <a:custGeom>
                <a:avLst/>
                <a:gdLst>
                  <a:gd name="T0" fmla="*/ 446 w 2898"/>
                  <a:gd name="T1" fmla="*/ 828 h 1994"/>
                  <a:gd name="T2" fmla="*/ 610 w 2898"/>
                  <a:gd name="T3" fmla="*/ 702 h 1994"/>
                  <a:gd name="T4" fmla="*/ 699 w 2898"/>
                  <a:gd name="T5" fmla="*/ 750 h 1994"/>
                  <a:gd name="T6" fmla="*/ 2898 w 2898"/>
                  <a:gd name="T7" fmla="*/ 1698 h 1994"/>
                  <a:gd name="T8" fmla="*/ 2896 w 2898"/>
                  <a:gd name="T9" fmla="*/ 1927 h 1994"/>
                  <a:gd name="T10" fmla="*/ 69 w 2898"/>
                  <a:gd name="T11" fmla="*/ 1994 h 1994"/>
                  <a:gd name="T12" fmla="*/ 2 w 2898"/>
                  <a:gd name="T13" fmla="*/ 1714 h 1994"/>
                  <a:gd name="T14" fmla="*/ 0 w 2898"/>
                  <a:gd name="T15" fmla="*/ 67 h 1994"/>
                  <a:gd name="T16" fmla="*/ 2831 w 2898"/>
                  <a:gd name="T17" fmla="*/ 0 h 1994"/>
                  <a:gd name="T18" fmla="*/ 2292 w 2898"/>
                  <a:gd name="T19" fmla="*/ 486 h 1994"/>
                  <a:gd name="T20" fmla="*/ 2421 w 2898"/>
                  <a:gd name="T21" fmla="*/ 505 h 1994"/>
                  <a:gd name="T22" fmla="*/ 2341 w 2898"/>
                  <a:gd name="T23" fmla="*/ 623 h 1994"/>
                  <a:gd name="T24" fmla="*/ 2553 w 2898"/>
                  <a:gd name="T25" fmla="*/ 693 h 1994"/>
                  <a:gd name="T26" fmla="*/ 2625 w 2898"/>
                  <a:gd name="T27" fmla="*/ 632 h 1994"/>
                  <a:gd name="T28" fmla="*/ 2543 w 2898"/>
                  <a:gd name="T29" fmla="*/ 558 h 1994"/>
                  <a:gd name="T30" fmla="*/ 2522 w 2898"/>
                  <a:gd name="T31" fmla="*/ 390 h 1994"/>
                  <a:gd name="T32" fmla="*/ 2292 w 2898"/>
                  <a:gd name="T33" fmla="*/ 486 h 1994"/>
                  <a:gd name="T34" fmla="*/ 2226 w 2898"/>
                  <a:gd name="T35" fmla="*/ 1188 h 1994"/>
                  <a:gd name="T36" fmla="*/ 2384 w 2898"/>
                  <a:gd name="T37" fmla="*/ 1092 h 1994"/>
                  <a:gd name="T38" fmla="*/ 2142 w 2898"/>
                  <a:gd name="T39" fmla="*/ 1033 h 1994"/>
                  <a:gd name="T40" fmla="*/ 2159 w 2898"/>
                  <a:gd name="T41" fmla="*/ 851 h 1994"/>
                  <a:gd name="T42" fmla="*/ 2382 w 2898"/>
                  <a:gd name="T43" fmla="*/ 819 h 1994"/>
                  <a:gd name="T44" fmla="*/ 2090 w 2898"/>
                  <a:gd name="T45" fmla="*/ 737 h 1994"/>
                  <a:gd name="T46" fmla="*/ 2057 w 2898"/>
                  <a:gd name="T47" fmla="*/ 1136 h 1994"/>
                  <a:gd name="T48" fmla="*/ 1354 w 2898"/>
                  <a:gd name="T49" fmla="*/ 1196 h 1994"/>
                  <a:gd name="T50" fmla="*/ 1426 w 2898"/>
                  <a:gd name="T51" fmla="*/ 950 h 1994"/>
                  <a:gd name="T52" fmla="*/ 1499 w 2898"/>
                  <a:gd name="T53" fmla="*/ 810 h 1994"/>
                  <a:gd name="T54" fmla="*/ 1538 w 2898"/>
                  <a:gd name="T55" fmla="*/ 1008 h 1994"/>
                  <a:gd name="T56" fmla="*/ 1575 w 2898"/>
                  <a:gd name="T57" fmla="*/ 1195 h 1994"/>
                  <a:gd name="T58" fmla="*/ 1670 w 2898"/>
                  <a:gd name="T59" fmla="*/ 1032 h 1994"/>
                  <a:gd name="T60" fmla="*/ 1764 w 2898"/>
                  <a:gd name="T61" fmla="*/ 814 h 1994"/>
                  <a:gd name="T62" fmla="*/ 1813 w 2898"/>
                  <a:gd name="T63" fmla="*/ 1204 h 1994"/>
                  <a:gd name="T64" fmla="*/ 1892 w 2898"/>
                  <a:gd name="T65" fmla="*/ 1154 h 1994"/>
                  <a:gd name="T66" fmla="*/ 1758 w 2898"/>
                  <a:gd name="T67" fmla="*/ 677 h 1994"/>
                  <a:gd name="T68" fmla="*/ 1624 w 2898"/>
                  <a:gd name="T69" fmla="*/ 737 h 1994"/>
                  <a:gd name="T70" fmla="*/ 1433 w 2898"/>
                  <a:gd name="T71" fmla="*/ 689 h 1994"/>
                  <a:gd name="T72" fmla="*/ 1301 w 2898"/>
                  <a:gd name="T73" fmla="*/ 699 h 1994"/>
                  <a:gd name="T74" fmla="*/ 1286 w 2898"/>
                  <a:gd name="T75" fmla="*/ 1134 h 1994"/>
                  <a:gd name="T76" fmla="*/ 988 w 2898"/>
                  <a:gd name="T77" fmla="*/ 888 h 1994"/>
                  <a:gd name="T78" fmla="*/ 1178 w 2898"/>
                  <a:gd name="T79" fmla="*/ 822 h 1994"/>
                  <a:gd name="T80" fmla="*/ 988 w 2898"/>
                  <a:gd name="T81" fmla="*/ 755 h 1994"/>
                  <a:gd name="T82" fmla="*/ 921 w 2898"/>
                  <a:gd name="T83" fmla="*/ 1017 h 1994"/>
                  <a:gd name="T84" fmla="*/ 1112 w 2898"/>
                  <a:gd name="T85" fmla="*/ 1083 h 1994"/>
                  <a:gd name="T86" fmla="*/ 1112 w 2898"/>
                  <a:gd name="T87" fmla="*/ 950 h 1994"/>
                  <a:gd name="T88" fmla="*/ 921 w 2898"/>
                  <a:gd name="T89" fmla="*/ 1017 h 1994"/>
                  <a:gd name="T90" fmla="*/ 566 w 2898"/>
                  <a:gd name="T91" fmla="*/ 1187 h 1994"/>
                  <a:gd name="T92" fmla="*/ 834 w 2898"/>
                  <a:gd name="T93" fmla="*/ 1063 h 1994"/>
                  <a:gd name="T94" fmla="*/ 723 w 2898"/>
                  <a:gd name="T95" fmla="*/ 989 h 1994"/>
                  <a:gd name="T96" fmla="*/ 464 w 2898"/>
                  <a:gd name="T97" fmla="*/ 970 h 1994"/>
                  <a:gd name="T98" fmla="*/ 809 w 2898"/>
                  <a:gd name="T99" fmla="*/ 827 h 1994"/>
                  <a:gd name="T100" fmla="*/ 638 w 2898"/>
                  <a:gd name="T101" fmla="*/ 570 h 1994"/>
                  <a:gd name="T102" fmla="*/ 350 w 2898"/>
                  <a:gd name="T103" fmla="*/ 1038 h 1994"/>
                  <a:gd name="T104" fmla="*/ 136 w 2898"/>
                  <a:gd name="T105" fmla="*/ 1765 h 1994"/>
                  <a:gd name="T106" fmla="*/ 2762 w 2898"/>
                  <a:gd name="T107" fmla="*/ 1860 h 1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98" h="1994">
                    <a:moveTo>
                      <a:pt x="699" y="750"/>
                    </a:moveTo>
                    <a:cubicBezTo>
                      <a:pt x="670" y="776"/>
                      <a:pt x="561" y="809"/>
                      <a:pt x="446" y="828"/>
                    </a:cubicBezTo>
                    <a:cubicBezTo>
                      <a:pt x="447" y="823"/>
                      <a:pt x="448" y="819"/>
                      <a:pt x="450" y="815"/>
                    </a:cubicBezTo>
                    <a:cubicBezTo>
                      <a:pt x="476" y="739"/>
                      <a:pt x="548" y="702"/>
                      <a:pt x="610" y="702"/>
                    </a:cubicBezTo>
                    <a:cubicBezTo>
                      <a:pt x="615" y="702"/>
                      <a:pt x="620" y="702"/>
                      <a:pt x="625" y="702"/>
                    </a:cubicBezTo>
                    <a:cubicBezTo>
                      <a:pt x="644" y="704"/>
                      <a:pt x="688" y="713"/>
                      <a:pt x="699" y="750"/>
                    </a:cubicBezTo>
                    <a:close/>
                    <a:moveTo>
                      <a:pt x="2898" y="67"/>
                    </a:moveTo>
                    <a:lnTo>
                      <a:pt x="2898" y="1698"/>
                    </a:lnTo>
                    <a:cubicBezTo>
                      <a:pt x="2898" y="1704"/>
                      <a:pt x="2897" y="1709"/>
                      <a:pt x="2896" y="1714"/>
                    </a:cubicBezTo>
                    <a:lnTo>
                      <a:pt x="2896" y="1927"/>
                    </a:lnTo>
                    <a:cubicBezTo>
                      <a:pt x="2896" y="1964"/>
                      <a:pt x="2866" y="1994"/>
                      <a:pt x="2829" y="1994"/>
                    </a:cubicBezTo>
                    <a:lnTo>
                      <a:pt x="69" y="1994"/>
                    </a:lnTo>
                    <a:cubicBezTo>
                      <a:pt x="32" y="1994"/>
                      <a:pt x="2" y="1964"/>
                      <a:pt x="2" y="1927"/>
                    </a:cubicBezTo>
                    <a:lnTo>
                      <a:pt x="2" y="1714"/>
                    </a:lnTo>
                    <a:cubicBezTo>
                      <a:pt x="1" y="1709"/>
                      <a:pt x="0" y="1704"/>
                      <a:pt x="0" y="1698"/>
                    </a:cubicBezTo>
                    <a:lnTo>
                      <a:pt x="0" y="67"/>
                    </a:lnTo>
                    <a:cubicBezTo>
                      <a:pt x="0" y="30"/>
                      <a:pt x="30" y="0"/>
                      <a:pt x="67" y="0"/>
                    </a:cubicBezTo>
                    <a:lnTo>
                      <a:pt x="2831" y="0"/>
                    </a:lnTo>
                    <a:cubicBezTo>
                      <a:pt x="2868" y="0"/>
                      <a:pt x="2898" y="30"/>
                      <a:pt x="2898" y="67"/>
                    </a:cubicBezTo>
                    <a:close/>
                    <a:moveTo>
                      <a:pt x="2292" y="486"/>
                    </a:moveTo>
                    <a:cubicBezTo>
                      <a:pt x="2307" y="519"/>
                      <a:pt x="2347" y="534"/>
                      <a:pt x="2380" y="519"/>
                    </a:cubicBezTo>
                    <a:cubicBezTo>
                      <a:pt x="2393" y="514"/>
                      <a:pt x="2407" y="508"/>
                      <a:pt x="2421" y="505"/>
                    </a:cubicBezTo>
                    <a:cubicBezTo>
                      <a:pt x="2409" y="538"/>
                      <a:pt x="2390" y="550"/>
                      <a:pt x="2385" y="553"/>
                    </a:cubicBezTo>
                    <a:cubicBezTo>
                      <a:pt x="2355" y="562"/>
                      <a:pt x="2338" y="591"/>
                      <a:pt x="2341" y="623"/>
                    </a:cubicBezTo>
                    <a:cubicBezTo>
                      <a:pt x="2344" y="655"/>
                      <a:pt x="2373" y="679"/>
                      <a:pt x="2405" y="681"/>
                    </a:cubicBezTo>
                    <a:lnTo>
                      <a:pt x="2553" y="693"/>
                    </a:lnTo>
                    <a:cubicBezTo>
                      <a:pt x="2555" y="693"/>
                      <a:pt x="2557" y="693"/>
                      <a:pt x="2559" y="693"/>
                    </a:cubicBezTo>
                    <a:cubicBezTo>
                      <a:pt x="2593" y="693"/>
                      <a:pt x="2622" y="666"/>
                      <a:pt x="2625" y="632"/>
                    </a:cubicBezTo>
                    <a:cubicBezTo>
                      <a:pt x="2628" y="595"/>
                      <a:pt x="2600" y="563"/>
                      <a:pt x="2564" y="560"/>
                    </a:cubicBezTo>
                    <a:lnTo>
                      <a:pt x="2543" y="558"/>
                    </a:lnTo>
                    <a:cubicBezTo>
                      <a:pt x="2550" y="541"/>
                      <a:pt x="2555" y="521"/>
                      <a:pt x="2559" y="499"/>
                    </a:cubicBezTo>
                    <a:cubicBezTo>
                      <a:pt x="2569" y="437"/>
                      <a:pt x="2540" y="404"/>
                      <a:pt x="2522" y="390"/>
                    </a:cubicBezTo>
                    <a:cubicBezTo>
                      <a:pt x="2461" y="344"/>
                      <a:pt x="2364" y="380"/>
                      <a:pt x="2325" y="398"/>
                    </a:cubicBezTo>
                    <a:cubicBezTo>
                      <a:pt x="2292" y="413"/>
                      <a:pt x="2277" y="452"/>
                      <a:pt x="2292" y="486"/>
                    </a:cubicBezTo>
                    <a:close/>
                    <a:moveTo>
                      <a:pt x="2057" y="1136"/>
                    </a:moveTo>
                    <a:cubicBezTo>
                      <a:pt x="2107" y="1177"/>
                      <a:pt x="2171" y="1188"/>
                      <a:pt x="2226" y="1188"/>
                    </a:cubicBezTo>
                    <a:cubicBezTo>
                      <a:pt x="2283" y="1188"/>
                      <a:pt x="2328" y="1177"/>
                      <a:pt x="2338" y="1174"/>
                    </a:cubicBezTo>
                    <a:cubicBezTo>
                      <a:pt x="2373" y="1165"/>
                      <a:pt x="2394" y="1128"/>
                      <a:pt x="2384" y="1092"/>
                    </a:cubicBezTo>
                    <a:cubicBezTo>
                      <a:pt x="2375" y="1057"/>
                      <a:pt x="2338" y="1036"/>
                      <a:pt x="2303" y="1046"/>
                    </a:cubicBezTo>
                    <a:cubicBezTo>
                      <a:pt x="2267" y="1055"/>
                      <a:pt x="2180" y="1065"/>
                      <a:pt x="2142" y="1033"/>
                    </a:cubicBezTo>
                    <a:cubicBezTo>
                      <a:pt x="2123" y="1017"/>
                      <a:pt x="2115" y="988"/>
                      <a:pt x="2118" y="945"/>
                    </a:cubicBezTo>
                    <a:cubicBezTo>
                      <a:pt x="2122" y="897"/>
                      <a:pt x="2136" y="865"/>
                      <a:pt x="2159" y="851"/>
                    </a:cubicBezTo>
                    <a:cubicBezTo>
                      <a:pt x="2200" y="826"/>
                      <a:pt x="2272" y="846"/>
                      <a:pt x="2295" y="855"/>
                    </a:cubicBezTo>
                    <a:cubicBezTo>
                      <a:pt x="2329" y="869"/>
                      <a:pt x="2367" y="853"/>
                      <a:pt x="2382" y="819"/>
                    </a:cubicBezTo>
                    <a:cubicBezTo>
                      <a:pt x="2396" y="785"/>
                      <a:pt x="2380" y="746"/>
                      <a:pt x="2346" y="732"/>
                    </a:cubicBezTo>
                    <a:cubicBezTo>
                      <a:pt x="2331" y="726"/>
                      <a:pt x="2196" y="673"/>
                      <a:pt x="2090" y="737"/>
                    </a:cubicBezTo>
                    <a:cubicBezTo>
                      <a:pt x="2048" y="763"/>
                      <a:pt x="1995" y="818"/>
                      <a:pt x="1986" y="934"/>
                    </a:cubicBezTo>
                    <a:cubicBezTo>
                      <a:pt x="1977" y="1044"/>
                      <a:pt x="2019" y="1105"/>
                      <a:pt x="2057" y="1136"/>
                    </a:cubicBezTo>
                    <a:close/>
                    <a:moveTo>
                      <a:pt x="1286" y="1134"/>
                    </a:moveTo>
                    <a:cubicBezTo>
                      <a:pt x="1289" y="1170"/>
                      <a:pt x="1319" y="1197"/>
                      <a:pt x="1354" y="1196"/>
                    </a:cubicBezTo>
                    <a:cubicBezTo>
                      <a:pt x="1390" y="1195"/>
                      <a:pt x="1418" y="1167"/>
                      <a:pt x="1419" y="1132"/>
                    </a:cubicBezTo>
                    <a:lnTo>
                      <a:pt x="1426" y="950"/>
                    </a:lnTo>
                    <a:cubicBezTo>
                      <a:pt x="1433" y="897"/>
                      <a:pt x="1447" y="847"/>
                      <a:pt x="1471" y="822"/>
                    </a:cubicBezTo>
                    <a:cubicBezTo>
                      <a:pt x="1479" y="813"/>
                      <a:pt x="1487" y="810"/>
                      <a:pt x="1499" y="810"/>
                    </a:cubicBezTo>
                    <a:cubicBezTo>
                      <a:pt x="1510" y="810"/>
                      <a:pt x="1515" y="813"/>
                      <a:pt x="1519" y="819"/>
                    </a:cubicBezTo>
                    <a:cubicBezTo>
                      <a:pt x="1544" y="851"/>
                      <a:pt x="1546" y="931"/>
                      <a:pt x="1538" y="1008"/>
                    </a:cubicBezTo>
                    <a:cubicBezTo>
                      <a:pt x="1530" y="1051"/>
                      <a:pt x="1524" y="1091"/>
                      <a:pt x="1520" y="1121"/>
                    </a:cubicBezTo>
                    <a:cubicBezTo>
                      <a:pt x="1516" y="1156"/>
                      <a:pt x="1540" y="1189"/>
                      <a:pt x="1575" y="1195"/>
                    </a:cubicBezTo>
                    <a:cubicBezTo>
                      <a:pt x="1610" y="1201"/>
                      <a:pt x="1643" y="1179"/>
                      <a:pt x="1651" y="1145"/>
                    </a:cubicBezTo>
                    <a:cubicBezTo>
                      <a:pt x="1655" y="1127"/>
                      <a:pt x="1664" y="1085"/>
                      <a:pt x="1670" y="1032"/>
                    </a:cubicBezTo>
                    <a:cubicBezTo>
                      <a:pt x="1694" y="920"/>
                      <a:pt x="1730" y="825"/>
                      <a:pt x="1757" y="810"/>
                    </a:cubicBezTo>
                    <a:cubicBezTo>
                      <a:pt x="1761" y="810"/>
                      <a:pt x="1762" y="811"/>
                      <a:pt x="1764" y="814"/>
                    </a:cubicBezTo>
                    <a:cubicBezTo>
                      <a:pt x="1795" y="854"/>
                      <a:pt x="1788" y="1007"/>
                      <a:pt x="1762" y="1124"/>
                    </a:cubicBezTo>
                    <a:cubicBezTo>
                      <a:pt x="1754" y="1160"/>
                      <a:pt x="1777" y="1196"/>
                      <a:pt x="1813" y="1204"/>
                    </a:cubicBezTo>
                    <a:cubicBezTo>
                      <a:pt x="1818" y="1205"/>
                      <a:pt x="1822" y="1206"/>
                      <a:pt x="1827" y="1206"/>
                    </a:cubicBezTo>
                    <a:cubicBezTo>
                      <a:pt x="1858" y="1206"/>
                      <a:pt x="1885" y="1185"/>
                      <a:pt x="1892" y="1154"/>
                    </a:cubicBezTo>
                    <a:cubicBezTo>
                      <a:pt x="1904" y="1103"/>
                      <a:pt x="1956" y="843"/>
                      <a:pt x="1869" y="732"/>
                    </a:cubicBezTo>
                    <a:cubicBezTo>
                      <a:pt x="1841" y="697"/>
                      <a:pt x="1803" y="677"/>
                      <a:pt x="1758" y="677"/>
                    </a:cubicBezTo>
                    <a:cubicBezTo>
                      <a:pt x="1707" y="675"/>
                      <a:pt x="1666" y="705"/>
                      <a:pt x="1634" y="750"/>
                    </a:cubicBezTo>
                    <a:cubicBezTo>
                      <a:pt x="1631" y="746"/>
                      <a:pt x="1628" y="741"/>
                      <a:pt x="1624" y="737"/>
                    </a:cubicBezTo>
                    <a:cubicBezTo>
                      <a:pt x="1594" y="698"/>
                      <a:pt x="1551" y="677"/>
                      <a:pt x="1501" y="677"/>
                    </a:cubicBezTo>
                    <a:cubicBezTo>
                      <a:pt x="1477" y="676"/>
                      <a:pt x="1454" y="680"/>
                      <a:pt x="1433" y="689"/>
                    </a:cubicBezTo>
                    <a:cubicBezTo>
                      <a:pt x="1427" y="659"/>
                      <a:pt x="1401" y="636"/>
                      <a:pt x="1369" y="635"/>
                    </a:cubicBezTo>
                    <a:cubicBezTo>
                      <a:pt x="1333" y="633"/>
                      <a:pt x="1302" y="662"/>
                      <a:pt x="1301" y="699"/>
                    </a:cubicBezTo>
                    <a:lnTo>
                      <a:pt x="1292" y="939"/>
                    </a:lnTo>
                    <a:cubicBezTo>
                      <a:pt x="1280" y="1032"/>
                      <a:pt x="1285" y="1118"/>
                      <a:pt x="1286" y="1134"/>
                    </a:cubicBezTo>
                    <a:close/>
                    <a:moveTo>
                      <a:pt x="921" y="822"/>
                    </a:moveTo>
                    <a:cubicBezTo>
                      <a:pt x="921" y="858"/>
                      <a:pt x="951" y="888"/>
                      <a:pt x="988" y="888"/>
                    </a:cubicBezTo>
                    <a:lnTo>
                      <a:pt x="1112" y="888"/>
                    </a:lnTo>
                    <a:cubicBezTo>
                      <a:pt x="1148" y="888"/>
                      <a:pt x="1178" y="858"/>
                      <a:pt x="1178" y="822"/>
                    </a:cubicBezTo>
                    <a:cubicBezTo>
                      <a:pt x="1178" y="785"/>
                      <a:pt x="1148" y="755"/>
                      <a:pt x="1112" y="755"/>
                    </a:cubicBezTo>
                    <a:lnTo>
                      <a:pt x="988" y="755"/>
                    </a:lnTo>
                    <a:cubicBezTo>
                      <a:pt x="951" y="755"/>
                      <a:pt x="921" y="785"/>
                      <a:pt x="921" y="822"/>
                    </a:cubicBezTo>
                    <a:close/>
                    <a:moveTo>
                      <a:pt x="921" y="1017"/>
                    </a:moveTo>
                    <a:cubicBezTo>
                      <a:pt x="921" y="1053"/>
                      <a:pt x="951" y="1083"/>
                      <a:pt x="988" y="1083"/>
                    </a:cubicBezTo>
                    <a:lnTo>
                      <a:pt x="1112" y="1083"/>
                    </a:lnTo>
                    <a:cubicBezTo>
                      <a:pt x="1148" y="1083"/>
                      <a:pt x="1178" y="1053"/>
                      <a:pt x="1178" y="1017"/>
                    </a:cubicBezTo>
                    <a:cubicBezTo>
                      <a:pt x="1178" y="980"/>
                      <a:pt x="1148" y="950"/>
                      <a:pt x="1112" y="950"/>
                    </a:cubicBezTo>
                    <a:lnTo>
                      <a:pt x="988" y="950"/>
                    </a:lnTo>
                    <a:cubicBezTo>
                      <a:pt x="951" y="950"/>
                      <a:pt x="921" y="980"/>
                      <a:pt x="921" y="1017"/>
                    </a:cubicBezTo>
                    <a:close/>
                    <a:moveTo>
                      <a:pt x="350" y="1038"/>
                    </a:moveTo>
                    <a:cubicBezTo>
                      <a:pt x="397" y="1118"/>
                      <a:pt x="476" y="1173"/>
                      <a:pt x="566" y="1187"/>
                    </a:cubicBezTo>
                    <a:cubicBezTo>
                      <a:pt x="580" y="1190"/>
                      <a:pt x="594" y="1191"/>
                      <a:pt x="607" y="1191"/>
                    </a:cubicBezTo>
                    <a:cubicBezTo>
                      <a:pt x="749" y="1191"/>
                      <a:pt x="831" y="1069"/>
                      <a:pt x="834" y="1063"/>
                    </a:cubicBezTo>
                    <a:cubicBezTo>
                      <a:pt x="855" y="1032"/>
                      <a:pt x="846" y="992"/>
                      <a:pt x="816" y="971"/>
                    </a:cubicBezTo>
                    <a:cubicBezTo>
                      <a:pt x="785" y="951"/>
                      <a:pt x="744" y="959"/>
                      <a:pt x="723" y="989"/>
                    </a:cubicBezTo>
                    <a:cubicBezTo>
                      <a:pt x="721" y="993"/>
                      <a:pt x="668" y="1069"/>
                      <a:pt x="587" y="1056"/>
                    </a:cubicBezTo>
                    <a:cubicBezTo>
                      <a:pt x="537" y="1047"/>
                      <a:pt x="492" y="1016"/>
                      <a:pt x="464" y="970"/>
                    </a:cubicBezTo>
                    <a:cubicBezTo>
                      <a:pt x="462" y="967"/>
                      <a:pt x="461" y="964"/>
                      <a:pt x="459" y="960"/>
                    </a:cubicBezTo>
                    <a:cubicBezTo>
                      <a:pt x="560" y="945"/>
                      <a:pt x="748" y="906"/>
                      <a:pt x="809" y="827"/>
                    </a:cubicBezTo>
                    <a:cubicBezTo>
                      <a:pt x="829" y="801"/>
                      <a:pt x="837" y="771"/>
                      <a:pt x="833" y="741"/>
                    </a:cubicBezTo>
                    <a:cubicBezTo>
                      <a:pt x="820" y="647"/>
                      <a:pt x="743" y="580"/>
                      <a:pt x="638" y="570"/>
                    </a:cubicBezTo>
                    <a:cubicBezTo>
                      <a:pt x="524" y="559"/>
                      <a:pt x="377" y="617"/>
                      <a:pt x="324" y="771"/>
                    </a:cubicBezTo>
                    <a:cubicBezTo>
                      <a:pt x="293" y="861"/>
                      <a:pt x="302" y="958"/>
                      <a:pt x="350" y="1038"/>
                    </a:cubicBezTo>
                    <a:close/>
                    <a:moveTo>
                      <a:pt x="2762" y="1765"/>
                    </a:moveTo>
                    <a:lnTo>
                      <a:pt x="136" y="1765"/>
                    </a:lnTo>
                    <a:lnTo>
                      <a:pt x="136" y="1860"/>
                    </a:lnTo>
                    <a:lnTo>
                      <a:pt x="2762" y="1860"/>
                    </a:lnTo>
                    <a:lnTo>
                      <a:pt x="2762" y="1765"/>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na_91574">
                <a:extLst>
                  <a:ext uri="{FF2B5EF4-FFF2-40B4-BE49-F238E27FC236}">
                    <a16:creationId xmlns:a16="http://schemas.microsoft.com/office/drawing/2014/main" id="{B0E86CF8-B8A2-4AFC-B2B4-E275E57886D3}"/>
                  </a:ext>
                </a:extLst>
              </p:cNvPr>
              <p:cNvSpPr>
                <a:spLocks noChangeAspect="1"/>
              </p:cNvSpPr>
              <p:nvPr/>
            </p:nvSpPr>
            <p:spPr>
              <a:xfrm>
                <a:off x="4627573" y="1770379"/>
                <a:ext cx="914400" cy="914400"/>
              </a:xfrm>
              <a:custGeom>
                <a:avLst/>
                <a:gdLst>
                  <a:gd name="connsiteX0" fmla="*/ 542924 w 600693"/>
                  <a:gd name="connsiteY0" fmla="*/ 408959 h 454744"/>
                  <a:gd name="connsiteX1" fmla="*/ 532163 w 600693"/>
                  <a:gd name="connsiteY1" fmla="*/ 417554 h 454744"/>
                  <a:gd name="connsiteX2" fmla="*/ 560858 w 600693"/>
                  <a:gd name="connsiteY2" fmla="*/ 421136 h 454744"/>
                  <a:gd name="connsiteX3" fmla="*/ 543641 w 600693"/>
                  <a:gd name="connsiteY3" fmla="*/ 408959 h 454744"/>
                  <a:gd name="connsiteX4" fmla="*/ 542924 w 600693"/>
                  <a:gd name="connsiteY4" fmla="*/ 408959 h 454744"/>
                  <a:gd name="connsiteX5" fmla="*/ 461862 w 600693"/>
                  <a:gd name="connsiteY5" fmla="*/ 353807 h 454744"/>
                  <a:gd name="connsiteX6" fmla="*/ 453254 w 600693"/>
                  <a:gd name="connsiteY6" fmla="*/ 361686 h 454744"/>
                  <a:gd name="connsiteX7" fmla="*/ 475492 w 600693"/>
                  <a:gd name="connsiteY7" fmla="*/ 362402 h 454744"/>
                  <a:gd name="connsiteX8" fmla="*/ 461862 w 600693"/>
                  <a:gd name="connsiteY8" fmla="*/ 353807 h 454744"/>
                  <a:gd name="connsiteX9" fmla="*/ 416668 w 600693"/>
                  <a:gd name="connsiteY9" fmla="*/ 324441 h 454744"/>
                  <a:gd name="connsiteX10" fmla="*/ 415951 w 600693"/>
                  <a:gd name="connsiteY10" fmla="*/ 325157 h 454744"/>
                  <a:gd name="connsiteX11" fmla="*/ 406625 w 600693"/>
                  <a:gd name="connsiteY11" fmla="*/ 333036 h 454744"/>
                  <a:gd name="connsiteX12" fmla="*/ 431733 w 600693"/>
                  <a:gd name="connsiteY12" fmla="*/ 333752 h 454744"/>
                  <a:gd name="connsiteX13" fmla="*/ 416668 w 600693"/>
                  <a:gd name="connsiteY13" fmla="*/ 324441 h 454744"/>
                  <a:gd name="connsiteX14" fmla="*/ 374344 w 600693"/>
                  <a:gd name="connsiteY14" fmla="*/ 296507 h 454744"/>
                  <a:gd name="connsiteX15" fmla="*/ 363583 w 600693"/>
                  <a:gd name="connsiteY15" fmla="*/ 305102 h 454744"/>
                  <a:gd name="connsiteX16" fmla="*/ 390126 w 600693"/>
                  <a:gd name="connsiteY16" fmla="*/ 307250 h 454744"/>
                  <a:gd name="connsiteX17" fmla="*/ 374344 w 600693"/>
                  <a:gd name="connsiteY17" fmla="*/ 296507 h 454744"/>
                  <a:gd name="connsiteX18" fmla="*/ 332019 w 600693"/>
                  <a:gd name="connsiteY18" fmla="*/ 269289 h 454744"/>
                  <a:gd name="connsiteX19" fmla="*/ 330585 w 600693"/>
                  <a:gd name="connsiteY19" fmla="*/ 270005 h 454744"/>
                  <a:gd name="connsiteX20" fmla="*/ 322694 w 600693"/>
                  <a:gd name="connsiteY20" fmla="*/ 276451 h 454744"/>
                  <a:gd name="connsiteX21" fmla="*/ 344215 w 600693"/>
                  <a:gd name="connsiteY21" fmla="*/ 277167 h 454744"/>
                  <a:gd name="connsiteX22" fmla="*/ 332019 w 600693"/>
                  <a:gd name="connsiteY22" fmla="*/ 269289 h 454744"/>
                  <a:gd name="connsiteX23" fmla="*/ 289695 w 600693"/>
                  <a:gd name="connsiteY23" fmla="*/ 241355 h 454744"/>
                  <a:gd name="connsiteX24" fmla="*/ 286108 w 600693"/>
                  <a:gd name="connsiteY24" fmla="*/ 243503 h 454744"/>
                  <a:gd name="connsiteX25" fmla="*/ 284674 w 600693"/>
                  <a:gd name="connsiteY25" fmla="*/ 244220 h 454744"/>
                  <a:gd name="connsiteX26" fmla="*/ 276783 w 600693"/>
                  <a:gd name="connsiteY26" fmla="*/ 247085 h 454744"/>
                  <a:gd name="connsiteX27" fmla="*/ 299738 w 600693"/>
                  <a:gd name="connsiteY27" fmla="*/ 248517 h 454744"/>
                  <a:gd name="connsiteX28" fmla="*/ 289695 w 600693"/>
                  <a:gd name="connsiteY28" fmla="*/ 241355 h 454744"/>
                  <a:gd name="connsiteX29" fmla="*/ 113230 w 600693"/>
                  <a:gd name="connsiteY29" fmla="*/ 216919 h 454744"/>
                  <a:gd name="connsiteX30" fmla="*/ 114665 w 600693"/>
                  <a:gd name="connsiteY30" fmla="*/ 282109 h 454744"/>
                  <a:gd name="connsiteX31" fmla="*/ 124711 w 600693"/>
                  <a:gd name="connsiteY31" fmla="*/ 352315 h 454744"/>
                  <a:gd name="connsiteX32" fmla="*/ 284720 w 600693"/>
                  <a:gd name="connsiteY32" fmla="*/ 356613 h 454744"/>
                  <a:gd name="connsiteX33" fmla="*/ 113230 w 600693"/>
                  <a:gd name="connsiteY33" fmla="*/ 216919 h 454744"/>
                  <a:gd name="connsiteX34" fmla="*/ 108118 w 600693"/>
                  <a:gd name="connsiteY34" fmla="*/ 197576 h 454744"/>
                  <a:gd name="connsiteX35" fmla="*/ 113230 w 600693"/>
                  <a:gd name="connsiteY35" fmla="*/ 202591 h 454744"/>
                  <a:gd name="connsiteX36" fmla="*/ 113230 w 600693"/>
                  <a:gd name="connsiteY36" fmla="*/ 204024 h 454744"/>
                  <a:gd name="connsiteX37" fmla="*/ 331360 w 600693"/>
                  <a:gd name="connsiteY37" fmla="*/ 357330 h 454744"/>
                  <a:gd name="connsiteX38" fmla="*/ 334230 w 600693"/>
                  <a:gd name="connsiteY38" fmla="*/ 360195 h 454744"/>
                  <a:gd name="connsiteX39" fmla="*/ 341405 w 600693"/>
                  <a:gd name="connsiteY39" fmla="*/ 360912 h 454744"/>
                  <a:gd name="connsiteX40" fmla="*/ 341405 w 600693"/>
                  <a:gd name="connsiteY40" fmla="*/ 374523 h 454744"/>
                  <a:gd name="connsiteX41" fmla="*/ 124711 w 600693"/>
                  <a:gd name="connsiteY41" fmla="*/ 363061 h 454744"/>
                  <a:gd name="connsiteX42" fmla="*/ 114665 w 600693"/>
                  <a:gd name="connsiteY42" fmla="*/ 363777 h 454744"/>
                  <a:gd name="connsiteX43" fmla="*/ 102467 w 600693"/>
                  <a:gd name="connsiteY43" fmla="*/ 201158 h 454744"/>
                  <a:gd name="connsiteX44" fmla="*/ 108118 w 600693"/>
                  <a:gd name="connsiteY44" fmla="*/ 197576 h 454744"/>
                  <a:gd name="connsiteX45" fmla="*/ 170613 w 600693"/>
                  <a:gd name="connsiteY45" fmla="*/ 157552 h 454744"/>
                  <a:gd name="connsiteX46" fmla="*/ 167026 w 600693"/>
                  <a:gd name="connsiteY46" fmla="*/ 161850 h 454744"/>
                  <a:gd name="connsiteX47" fmla="*/ 177069 w 600693"/>
                  <a:gd name="connsiteY47" fmla="*/ 162566 h 454744"/>
                  <a:gd name="connsiteX48" fmla="*/ 170613 w 600693"/>
                  <a:gd name="connsiteY48" fmla="*/ 157552 h 454744"/>
                  <a:gd name="connsiteX49" fmla="*/ 132593 w 600693"/>
                  <a:gd name="connsiteY49" fmla="*/ 127469 h 454744"/>
                  <a:gd name="connsiteX50" fmla="*/ 119680 w 600693"/>
                  <a:gd name="connsiteY50" fmla="*/ 139646 h 454744"/>
                  <a:gd name="connsiteX51" fmla="*/ 116811 w 600693"/>
                  <a:gd name="connsiteY51" fmla="*/ 141078 h 454744"/>
                  <a:gd name="connsiteX52" fmla="*/ 151244 w 600693"/>
                  <a:gd name="connsiteY52" fmla="*/ 142511 h 454744"/>
                  <a:gd name="connsiteX53" fmla="*/ 132593 w 600693"/>
                  <a:gd name="connsiteY53" fmla="*/ 127469 h 454744"/>
                  <a:gd name="connsiteX54" fmla="*/ 6444 w 600693"/>
                  <a:gd name="connsiteY54" fmla="*/ 20245 h 454744"/>
                  <a:gd name="connsiteX55" fmla="*/ 12810 w 600693"/>
                  <a:gd name="connsiteY55" fmla="*/ 26423 h 454744"/>
                  <a:gd name="connsiteX56" fmla="*/ 35763 w 600693"/>
                  <a:gd name="connsiteY56" fmla="*/ 422492 h 454744"/>
                  <a:gd name="connsiteX57" fmla="*/ 580187 w 600693"/>
                  <a:gd name="connsiteY57" fmla="*/ 438965 h 454744"/>
                  <a:gd name="connsiteX58" fmla="*/ 580187 w 600693"/>
                  <a:gd name="connsiteY58" fmla="*/ 454722 h 454744"/>
                  <a:gd name="connsiteX59" fmla="*/ 26439 w 600693"/>
                  <a:gd name="connsiteY59" fmla="*/ 441830 h 454744"/>
                  <a:gd name="connsiteX60" fmla="*/ 17114 w 600693"/>
                  <a:gd name="connsiteY60" fmla="*/ 432519 h 454744"/>
                  <a:gd name="connsiteX61" fmla="*/ 616 w 600693"/>
                  <a:gd name="connsiteY61" fmla="*/ 26423 h 454744"/>
                  <a:gd name="connsiteX62" fmla="*/ 6444 w 600693"/>
                  <a:gd name="connsiteY62" fmla="*/ 20245 h 454744"/>
                  <a:gd name="connsiteX63" fmla="*/ 11358 w 600693"/>
                  <a:gd name="connsiteY63" fmla="*/ 1408 h 454744"/>
                  <a:gd name="connsiteX64" fmla="*/ 58704 w 600693"/>
                  <a:gd name="connsiteY64" fmla="*/ 45816 h 454744"/>
                  <a:gd name="connsiteX65" fmla="*/ 63008 w 600693"/>
                  <a:gd name="connsiteY65" fmla="*/ 49397 h 454744"/>
                  <a:gd name="connsiteX66" fmla="*/ 235893 w 600693"/>
                  <a:gd name="connsiteY66" fmla="*/ 181905 h 454744"/>
                  <a:gd name="connsiteX67" fmla="*/ 238762 w 600693"/>
                  <a:gd name="connsiteY67" fmla="*/ 181905 h 454744"/>
                  <a:gd name="connsiteX68" fmla="*/ 240197 w 600693"/>
                  <a:gd name="connsiteY68" fmla="*/ 184770 h 454744"/>
                  <a:gd name="connsiteX69" fmla="*/ 295434 w 600693"/>
                  <a:gd name="connsiteY69" fmla="*/ 222015 h 454744"/>
                  <a:gd name="connsiteX70" fmla="*/ 296869 w 600693"/>
                  <a:gd name="connsiteY70" fmla="*/ 222732 h 454744"/>
                  <a:gd name="connsiteX71" fmla="*/ 597443 w 600693"/>
                  <a:gd name="connsiteY71" fmla="*/ 426866 h 454744"/>
                  <a:gd name="connsiteX72" fmla="*/ 588835 w 600693"/>
                  <a:gd name="connsiteY72" fmla="*/ 441191 h 454744"/>
                  <a:gd name="connsiteX73" fmla="*/ 565162 w 600693"/>
                  <a:gd name="connsiteY73" fmla="*/ 424001 h 454744"/>
                  <a:gd name="connsiteX74" fmla="*/ 563727 w 600693"/>
                  <a:gd name="connsiteY74" fmla="*/ 424717 h 454744"/>
                  <a:gd name="connsiteX75" fmla="*/ 90268 w 600693"/>
                  <a:gd name="connsiteY75" fmla="*/ 408243 h 454744"/>
                  <a:gd name="connsiteX76" fmla="*/ 90268 w 600693"/>
                  <a:gd name="connsiteY76" fmla="*/ 406094 h 454744"/>
                  <a:gd name="connsiteX77" fmla="*/ 524272 w 600693"/>
                  <a:gd name="connsiteY77" fmla="*/ 416838 h 454744"/>
                  <a:gd name="connsiteX78" fmla="*/ 524990 w 600693"/>
                  <a:gd name="connsiteY78" fmla="*/ 410392 h 454744"/>
                  <a:gd name="connsiteX79" fmla="*/ 533598 w 600693"/>
                  <a:gd name="connsiteY79" fmla="*/ 401797 h 454744"/>
                  <a:gd name="connsiteX80" fmla="*/ 183526 w 600693"/>
                  <a:gd name="connsiteY80" fmla="*/ 386755 h 454744"/>
                  <a:gd name="connsiteX81" fmla="*/ 183526 w 600693"/>
                  <a:gd name="connsiteY81" fmla="*/ 385323 h 454744"/>
                  <a:gd name="connsiteX82" fmla="*/ 527859 w 600693"/>
                  <a:gd name="connsiteY82" fmla="*/ 398215 h 454744"/>
                  <a:gd name="connsiteX83" fmla="*/ 504904 w 600693"/>
                  <a:gd name="connsiteY83" fmla="*/ 382458 h 454744"/>
                  <a:gd name="connsiteX84" fmla="*/ 488404 w 600693"/>
                  <a:gd name="connsiteY84" fmla="*/ 394634 h 454744"/>
                  <a:gd name="connsiteX85" fmla="*/ 481231 w 600693"/>
                  <a:gd name="connsiteY85" fmla="*/ 386039 h 454744"/>
                  <a:gd name="connsiteX86" fmla="*/ 494143 w 600693"/>
                  <a:gd name="connsiteY86" fmla="*/ 374579 h 454744"/>
                  <a:gd name="connsiteX87" fmla="*/ 481231 w 600693"/>
                  <a:gd name="connsiteY87" fmla="*/ 366700 h 454744"/>
                  <a:gd name="connsiteX88" fmla="*/ 451101 w 600693"/>
                  <a:gd name="connsiteY88" fmla="*/ 365984 h 454744"/>
                  <a:gd name="connsiteX89" fmla="*/ 451101 w 600693"/>
                  <a:gd name="connsiteY89" fmla="*/ 366700 h 454744"/>
                  <a:gd name="connsiteX90" fmla="*/ 441776 w 600693"/>
                  <a:gd name="connsiteY90" fmla="*/ 365267 h 454744"/>
                  <a:gd name="connsiteX91" fmla="*/ 370040 w 600693"/>
                  <a:gd name="connsiteY91" fmla="*/ 361686 h 454744"/>
                  <a:gd name="connsiteX92" fmla="*/ 370040 w 600693"/>
                  <a:gd name="connsiteY92" fmla="*/ 358821 h 454744"/>
                  <a:gd name="connsiteX93" fmla="*/ 442493 w 600693"/>
                  <a:gd name="connsiteY93" fmla="*/ 360970 h 454744"/>
                  <a:gd name="connsiteX94" fmla="*/ 451819 w 600693"/>
                  <a:gd name="connsiteY94" fmla="*/ 347361 h 454744"/>
                  <a:gd name="connsiteX95" fmla="*/ 438189 w 600693"/>
                  <a:gd name="connsiteY95" fmla="*/ 338050 h 454744"/>
                  <a:gd name="connsiteX96" fmla="*/ 399451 w 600693"/>
                  <a:gd name="connsiteY96" fmla="*/ 336617 h 454744"/>
                  <a:gd name="connsiteX97" fmla="*/ 396582 w 600693"/>
                  <a:gd name="connsiteY97" fmla="*/ 336617 h 454744"/>
                  <a:gd name="connsiteX98" fmla="*/ 350671 w 600693"/>
                  <a:gd name="connsiteY98" fmla="*/ 336617 h 454744"/>
                  <a:gd name="connsiteX99" fmla="*/ 350671 w 600693"/>
                  <a:gd name="connsiteY99" fmla="*/ 333752 h 454744"/>
                  <a:gd name="connsiteX100" fmla="*/ 392995 w 600693"/>
                  <a:gd name="connsiteY100" fmla="*/ 333036 h 454744"/>
                  <a:gd name="connsiteX101" fmla="*/ 395147 w 600693"/>
                  <a:gd name="connsiteY101" fmla="*/ 326589 h 454744"/>
                  <a:gd name="connsiteX102" fmla="*/ 403038 w 600693"/>
                  <a:gd name="connsiteY102" fmla="*/ 320859 h 454744"/>
                  <a:gd name="connsiteX103" fmla="*/ 407342 w 600693"/>
                  <a:gd name="connsiteY103" fmla="*/ 317994 h 454744"/>
                  <a:gd name="connsiteX104" fmla="*/ 395865 w 600693"/>
                  <a:gd name="connsiteY104" fmla="*/ 310832 h 454744"/>
                  <a:gd name="connsiteX105" fmla="*/ 303325 w 600693"/>
                  <a:gd name="connsiteY105" fmla="*/ 304385 h 454744"/>
                  <a:gd name="connsiteX106" fmla="*/ 303325 w 600693"/>
                  <a:gd name="connsiteY106" fmla="*/ 302237 h 454744"/>
                  <a:gd name="connsiteX107" fmla="*/ 357127 w 600693"/>
                  <a:gd name="connsiteY107" fmla="*/ 305102 h 454744"/>
                  <a:gd name="connsiteX108" fmla="*/ 357127 w 600693"/>
                  <a:gd name="connsiteY108" fmla="*/ 300804 h 454744"/>
                  <a:gd name="connsiteX109" fmla="*/ 357844 w 600693"/>
                  <a:gd name="connsiteY109" fmla="*/ 297939 h 454744"/>
                  <a:gd name="connsiteX110" fmla="*/ 359996 w 600693"/>
                  <a:gd name="connsiteY110" fmla="*/ 294358 h 454744"/>
                  <a:gd name="connsiteX111" fmla="*/ 364301 w 600693"/>
                  <a:gd name="connsiteY111" fmla="*/ 290776 h 454744"/>
                  <a:gd name="connsiteX112" fmla="*/ 348519 w 600693"/>
                  <a:gd name="connsiteY112" fmla="*/ 280033 h 454744"/>
                  <a:gd name="connsiteX113" fmla="*/ 319107 w 600693"/>
                  <a:gd name="connsiteY113" fmla="*/ 279316 h 454744"/>
                  <a:gd name="connsiteX114" fmla="*/ 316237 w 600693"/>
                  <a:gd name="connsiteY114" fmla="*/ 279316 h 454744"/>
                  <a:gd name="connsiteX115" fmla="*/ 262435 w 600693"/>
                  <a:gd name="connsiteY115" fmla="*/ 277884 h 454744"/>
                  <a:gd name="connsiteX116" fmla="*/ 262435 w 600693"/>
                  <a:gd name="connsiteY116" fmla="*/ 275735 h 454744"/>
                  <a:gd name="connsiteX117" fmla="*/ 312651 w 600693"/>
                  <a:gd name="connsiteY117" fmla="*/ 276451 h 454744"/>
                  <a:gd name="connsiteX118" fmla="*/ 312651 w 600693"/>
                  <a:gd name="connsiteY118" fmla="*/ 272154 h 454744"/>
                  <a:gd name="connsiteX119" fmla="*/ 321259 w 600693"/>
                  <a:gd name="connsiteY119" fmla="*/ 262126 h 454744"/>
                  <a:gd name="connsiteX120" fmla="*/ 305477 w 600693"/>
                  <a:gd name="connsiteY120" fmla="*/ 251382 h 454744"/>
                  <a:gd name="connsiteX121" fmla="*/ 217242 w 600693"/>
                  <a:gd name="connsiteY121" fmla="*/ 247085 h 454744"/>
                  <a:gd name="connsiteX122" fmla="*/ 217242 w 600693"/>
                  <a:gd name="connsiteY122" fmla="*/ 244936 h 454744"/>
                  <a:gd name="connsiteX123" fmla="*/ 274630 w 600693"/>
                  <a:gd name="connsiteY123" fmla="*/ 247085 h 454744"/>
                  <a:gd name="connsiteX124" fmla="*/ 268892 w 600693"/>
                  <a:gd name="connsiteY124" fmla="*/ 244936 h 454744"/>
                  <a:gd name="connsiteX125" fmla="*/ 268174 w 600693"/>
                  <a:gd name="connsiteY125" fmla="*/ 242787 h 454744"/>
                  <a:gd name="connsiteX126" fmla="*/ 277500 w 600693"/>
                  <a:gd name="connsiteY126" fmla="*/ 234192 h 454744"/>
                  <a:gd name="connsiteX127" fmla="*/ 278217 w 600693"/>
                  <a:gd name="connsiteY127" fmla="*/ 233476 h 454744"/>
                  <a:gd name="connsiteX128" fmla="*/ 271761 w 600693"/>
                  <a:gd name="connsiteY128" fmla="*/ 229178 h 454744"/>
                  <a:gd name="connsiteX129" fmla="*/ 178504 w 600693"/>
                  <a:gd name="connsiteY129" fmla="*/ 222732 h 454744"/>
                  <a:gd name="connsiteX130" fmla="*/ 178504 w 600693"/>
                  <a:gd name="connsiteY130" fmla="*/ 220583 h 454744"/>
                  <a:gd name="connsiteX131" fmla="*/ 266022 w 600693"/>
                  <a:gd name="connsiteY131" fmla="*/ 225597 h 454744"/>
                  <a:gd name="connsiteX132" fmla="*/ 245219 w 600693"/>
                  <a:gd name="connsiteY132" fmla="*/ 211272 h 454744"/>
                  <a:gd name="connsiteX133" fmla="*/ 243067 w 600693"/>
                  <a:gd name="connsiteY133" fmla="*/ 213420 h 454744"/>
                  <a:gd name="connsiteX134" fmla="*/ 234458 w 600693"/>
                  <a:gd name="connsiteY134" fmla="*/ 219867 h 454744"/>
                  <a:gd name="connsiteX135" fmla="*/ 228719 w 600693"/>
                  <a:gd name="connsiteY135" fmla="*/ 214137 h 454744"/>
                  <a:gd name="connsiteX136" fmla="*/ 232306 w 600693"/>
                  <a:gd name="connsiteY136" fmla="*/ 209123 h 454744"/>
                  <a:gd name="connsiteX137" fmla="*/ 159853 w 600693"/>
                  <a:gd name="connsiteY137" fmla="*/ 206258 h 454744"/>
                  <a:gd name="connsiteX138" fmla="*/ 159853 w 600693"/>
                  <a:gd name="connsiteY138" fmla="*/ 204109 h 454744"/>
                  <a:gd name="connsiteX139" fmla="*/ 235893 w 600693"/>
                  <a:gd name="connsiteY139" fmla="*/ 204825 h 454744"/>
                  <a:gd name="connsiteX140" fmla="*/ 207916 w 600693"/>
                  <a:gd name="connsiteY140" fmla="*/ 184770 h 454744"/>
                  <a:gd name="connsiteX141" fmla="*/ 201460 w 600693"/>
                  <a:gd name="connsiteY141" fmla="*/ 184054 h 454744"/>
                  <a:gd name="connsiteX142" fmla="*/ 195003 w 600693"/>
                  <a:gd name="connsiteY142" fmla="*/ 191216 h 454744"/>
                  <a:gd name="connsiteX143" fmla="*/ 188547 w 600693"/>
                  <a:gd name="connsiteY143" fmla="*/ 185486 h 454744"/>
                  <a:gd name="connsiteX144" fmla="*/ 189264 w 600693"/>
                  <a:gd name="connsiteY144" fmla="*/ 184054 h 454744"/>
                  <a:gd name="connsiteX145" fmla="*/ 126137 w 600693"/>
                  <a:gd name="connsiteY145" fmla="*/ 182621 h 454744"/>
                  <a:gd name="connsiteX146" fmla="*/ 126137 w 600693"/>
                  <a:gd name="connsiteY146" fmla="*/ 180472 h 454744"/>
                  <a:gd name="connsiteX147" fmla="*/ 192134 w 600693"/>
                  <a:gd name="connsiteY147" fmla="*/ 179756 h 454744"/>
                  <a:gd name="connsiteX148" fmla="*/ 195003 w 600693"/>
                  <a:gd name="connsiteY148" fmla="*/ 176175 h 454744"/>
                  <a:gd name="connsiteX149" fmla="*/ 195721 w 600693"/>
                  <a:gd name="connsiteY149" fmla="*/ 175459 h 454744"/>
                  <a:gd name="connsiteX150" fmla="*/ 182808 w 600693"/>
                  <a:gd name="connsiteY150" fmla="*/ 166147 h 454744"/>
                  <a:gd name="connsiteX151" fmla="*/ 163439 w 600693"/>
                  <a:gd name="connsiteY151" fmla="*/ 166147 h 454744"/>
                  <a:gd name="connsiteX152" fmla="*/ 162005 w 600693"/>
                  <a:gd name="connsiteY152" fmla="*/ 167580 h 454744"/>
                  <a:gd name="connsiteX153" fmla="*/ 154114 w 600693"/>
                  <a:gd name="connsiteY153" fmla="*/ 165431 h 454744"/>
                  <a:gd name="connsiteX154" fmla="*/ 102464 w 600693"/>
                  <a:gd name="connsiteY154" fmla="*/ 163998 h 454744"/>
                  <a:gd name="connsiteX155" fmla="*/ 102464 w 600693"/>
                  <a:gd name="connsiteY155" fmla="*/ 161133 h 454744"/>
                  <a:gd name="connsiteX156" fmla="*/ 154114 w 600693"/>
                  <a:gd name="connsiteY156" fmla="*/ 161850 h 454744"/>
                  <a:gd name="connsiteX157" fmla="*/ 154114 w 600693"/>
                  <a:gd name="connsiteY157" fmla="*/ 161133 h 454744"/>
                  <a:gd name="connsiteX158" fmla="*/ 162005 w 600693"/>
                  <a:gd name="connsiteY158" fmla="*/ 151106 h 454744"/>
                  <a:gd name="connsiteX159" fmla="*/ 156983 w 600693"/>
                  <a:gd name="connsiteY159" fmla="*/ 147525 h 454744"/>
                  <a:gd name="connsiteX160" fmla="*/ 73769 w 600693"/>
                  <a:gd name="connsiteY160" fmla="*/ 142511 h 454744"/>
                  <a:gd name="connsiteX161" fmla="*/ 73769 w 600693"/>
                  <a:gd name="connsiteY161" fmla="*/ 138929 h 454744"/>
                  <a:gd name="connsiteX162" fmla="*/ 115376 w 600693"/>
                  <a:gd name="connsiteY162" fmla="*/ 140362 h 454744"/>
                  <a:gd name="connsiteX163" fmla="*/ 113224 w 600693"/>
                  <a:gd name="connsiteY163" fmla="*/ 132483 h 454744"/>
                  <a:gd name="connsiteX164" fmla="*/ 121832 w 600693"/>
                  <a:gd name="connsiteY164" fmla="*/ 122455 h 454744"/>
                  <a:gd name="connsiteX165" fmla="*/ 52248 w 600693"/>
                  <a:gd name="connsiteY165" fmla="*/ 118158 h 454744"/>
                  <a:gd name="connsiteX166" fmla="*/ 52248 w 600693"/>
                  <a:gd name="connsiteY166" fmla="*/ 115293 h 454744"/>
                  <a:gd name="connsiteX167" fmla="*/ 121832 w 600693"/>
                  <a:gd name="connsiteY167" fmla="*/ 118874 h 454744"/>
                  <a:gd name="connsiteX168" fmla="*/ 103898 w 600693"/>
                  <a:gd name="connsiteY168" fmla="*/ 103116 h 454744"/>
                  <a:gd name="connsiteX169" fmla="*/ 83812 w 600693"/>
                  <a:gd name="connsiteY169" fmla="*/ 101684 h 454744"/>
                  <a:gd name="connsiteX170" fmla="*/ 76638 w 600693"/>
                  <a:gd name="connsiteY170" fmla="*/ 110279 h 454744"/>
                  <a:gd name="connsiteX171" fmla="*/ 70182 w 600693"/>
                  <a:gd name="connsiteY171" fmla="*/ 105265 h 454744"/>
                  <a:gd name="connsiteX172" fmla="*/ 73769 w 600693"/>
                  <a:gd name="connsiteY172" fmla="*/ 100968 h 454744"/>
                  <a:gd name="connsiteX173" fmla="*/ 40053 w 600693"/>
                  <a:gd name="connsiteY173" fmla="*/ 96670 h 454744"/>
                  <a:gd name="connsiteX174" fmla="*/ 40053 w 600693"/>
                  <a:gd name="connsiteY174" fmla="*/ 93089 h 454744"/>
                  <a:gd name="connsiteX175" fmla="*/ 77355 w 600693"/>
                  <a:gd name="connsiteY175" fmla="*/ 95954 h 454744"/>
                  <a:gd name="connsiteX176" fmla="*/ 83812 w 600693"/>
                  <a:gd name="connsiteY176" fmla="*/ 85926 h 454744"/>
                  <a:gd name="connsiteX177" fmla="*/ 57987 w 600693"/>
                  <a:gd name="connsiteY177" fmla="*/ 63006 h 454744"/>
                  <a:gd name="connsiteX178" fmla="*/ 44357 w 600693"/>
                  <a:gd name="connsiteY178" fmla="*/ 81629 h 454744"/>
                  <a:gd name="connsiteX179" fmla="*/ 35031 w 600693"/>
                  <a:gd name="connsiteY179" fmla="*/ 75899 h 454744"/>
                  <a:gd name="connsiteX180" fmla="*/ 48661 w 600693"/>
                  <a:gd name="connsiteY180" fmla="*/ 53695 h 454744"/>
                  <a:gd name="connsiteX181" fmla="*/ 4902 w 600693"/>
                  <a:gd name="connsiteY181" fmla="*/ 8570 h 454744"/>
                  <a:gd name="connsiteX182" fmla="*/ 11358 w 600693"/>
                  <a:gd name="connsiteY182" fmla="*/ 1408 h 45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600693" h="454744">
                    <a:moveTo>
                      <a:pt x="542924" y="408959"/>
                    </a:moveTo>
                    <a:cubicBezTo>
                      <a:pt x="539337" y="411824"/>
                      <a:pt x="535750" y="414689"/>
                      <a:pt x="532163" y="417554"/>
                    </a:cubicBezTo>
                    <a:cubicBezTo>
                      <a:pt x="541489" y="418271"/>
                      <a:pt x="551532" y="419703"/>
                      <a:pt x="560858" y="421136"/>
                    </a:cubicBezTo>
                    <a:cubicBezTo>
                      <a:pt x="555119" y="416838"/>
                      <a:pt x="549380" y="412541"/>
                      <a:pt x="543641" y="408959"/>
                    </a:cubicBezTo>
                    <a:cubicBezTo>
                      <a:pt x="543641" y="408959"/>
                      <a:pt x="543641" y="408959"/>
                      <a:pt x="542924" y="408959"/>
                    </a:cubicBezTo>
                    <a:close/>
                    <a:moveTo>
                      <a:pt x="461862" y="353807"/>
                    </a:moveTo>
                    <a:cubicBezTo>
                      <a:pt x="458275" y="355956"/>
                      <a:pt x="455406" y="358105"/>
                      <a:pt x="453254" y="361686"/>
                    </a:cubicBezTo>
                    <a:cubicBezTo>
                      <a:pt x="461145" y="361686"/>
                      <a:pt x="468318" y="362402"/>
                      <a:pt x="475492" y="362402"/>
                    </a:cubicBezTo>
                    <a:cubicBezTo>
                      <a:pt x="471188" y="359537"/>
                      <a:pt x="466166" y="356672"/>
                      <a:pt x="461862" y="353807"/>
                    </a:cubicBezTo>
                    <a:close/>
                    <a:moveTo>
                      <a:pt x="416668" y="324441"/>
                    </a:moveTo>
                    <a:cubicBezTo>
                      <a:pt x="416668" y="324441"/>
                      <a:pt x="416668" y="324441"/>
                      <a:pt x="415951" y="325157"/>
                    </a:cubicBezTo>
                    <a:cubicBezTo>
                      <a:pt x="413081" y="328022"/>
                      <a:pt x="410212" y="330887"/>
                      <a:pt x="406625" y="333036"/>
                    </a:cubicBezTo>
                    <a:cubicBezTo>
                      <a:pt x="415233" y="333036"/>
                      <a:pt x="423124" y="333036"/>
                      <a:pt x="431733" y="333752"/>
                    </a:cubicBezTo>
                    <a:cubicBezTo>
                      <a:pt x="426711" y="330887"/>
                      <a:pt x="421690" y="327306"/>
                      <a:pt x="416668" y="324441"/>
                    </a:cubicBezTo>
                    <a:close/>
                    <a:moveTo>
                      <a:pt x="374344" y="296507"/>
                    </a:moveTo>
                    <a:cubicBezTo>
                      <a:pt x="371474" y="300088"/>
                      <a:pt x="367887" y="304385"/>
                      <a:pt x="363583" y="305102"/>
                    </a:cubicBezTo>
                    <a:cubicBezTo>
                      <a:pt x="372909" y="305818"/>
                      <a:pt x="381517" y="306534"/>
                      <a:pt x="390126" y="307250"/>
                    </a:cubicBezTo>
                    <a:cubicBezTo>
                      <a:pt x="385104" y="303669"/>
                      <a:pt x="379365" y="300088"/>
                      <a:pt x="374344" y="296507"/>
                    </a:cubicBezTo>
                    <a:close/>
                    <a:moveTo>
                      <a:pt x="332019" y="269289"/>
                    </a:moveTo>
                    <a:cubicBezTo>
                      <a:pt x="331302" y="269289"/>
                      <a:pt x="331302" y="269289"/>
                      <a:pt x="330585" y="270005"/>
                    </a:cubicBezTo>
                    <a:cubicBezTo>
                      <a:pt x="327715" y="271437"/>
                      <a:pt x="325563" y="273586"/>
                      <a:pt x="322694" y="276451"/>
                    </a:cubicBezTo>
                    <a:cubicBezTo>
                      <a:pt x="329867" y="276451"/>
                      <a:pt x="337041" y="277167"/>
                      <a:pt x="344215" y="277167"/>
                    </a:cubicBezTo>
                    <a:cubicBezTo>
                      <a:pt x="339910" y="274302"/>
                      <a:pt x="335606" y="271437"/>
                      <a:pt x="332019" y="269289"/>
                    </a:cubicBezTo>
                    <a:close/>
                    <a:moveTo>
                      <a:pt x="289695" y="241355"/>
                    </a:moveTo>
                    <a:cubicBezTo>
                      <a:pt x="288260" y="242071"/>
                      <a:pt x="287543" y="242787"/>
                      <a:pt x="286108" y="243503"/>
                    </a:cubicBezTo>
                    <a:cubicBezTo>
                      <a:pt x="285391" y="243503"/>
                      <a:pt x="284674" y="244220"/>
                      <a:pt x="284674" y="244220"/>
                    </a:cubicBezTo>
                    <a:cubicBezTo>
                      <a:pt x="281804" y="245652"/>
                      <a:pt x="278935" y="247085"/>
                      <a:pt x="276783" y="247085"/>
                    </a:cubicBezTo>
                    <a:cubicBezTo>
                      <a:pt x="284674" y="247801"/>
                      <a:pt x="292564" y="247801"/>
                      <a:pt x="299738" y="248517"/>
                    </a:cubicBezTo>
                    <a:cubicBezTo>
                      <a:pt x="296869" y="245652"/>
                      <a:pt x="293282" y="243503"/>
                      <a:pt x="289695" y="241355"/>
                    </a:cubicBezTo>
                    <a:close/>
                    <a:moveTo>
                      <a:pt x="113230" y="216919"/>
                    </a:moveTo>
                    <a:cubicBezTo>
                      <a:pt x="112513" y="239126"/>
                      <a:pt x="113230" y="260618"/>
                      <a:pt x="114665" y="282109"/>
                    </a:cubicBezTo>
                    <a:cubicBezTo>
                      <a:pt x="116818" y="305750"/>
                      <a:pt x="122558" y="329391"/>
                      <a:pt x="124711" y="352315"/>
                    </a:cubicBezTo>
                    <a:cubicBezTo>
                      <a:pt x="177808" y="351599"/>
                      <a:pt x="231623" y="353031"/>
                      <a:pt x="284720" y="356613"/>
                    </a:cubicBezTo>
                    <a:cubicBezTo>
                      <a:pt x="216555" y="327958"/>
                      <a:pt x="152694" y="277811"/>
                      <a:pt x="113230" y="216919"/>
                    </a:cubicBezTo>
                    <a:close/>
                    <a:moveTo>
                      <a:pt x="108118" y="197576"/>
                    </a:moveTo>
                    <a:cubicBezTo>
                      <a:pt x="110719" y="197935"/>
                      <a:pt x="113230" y="199726"/>
                      <a:pt x="113230" y="202591"/>
                    </a:cubicBezTo>
                    <a:cubicBezTo>
                      <a:pt x="113230" y="203307"/>
                      <a:pt x="113230" y="203307"/>
                      <a:pt x="113230" y="204024"/>
                    </a:cubicBezTo>
                    <a:cubicBezTo>
                      <a:pt x="179243" y="269931"/>
                      <a:pt x="245256" y="318645"/>
                      <a:pt x="331360" y="357330"/>
                    </a:cubicBezTo>
                    <a:cubicBezTo>
                      <a:pt x="332795" y="358046"/>
                      <a:pt x="333512" y="358763"/>
                      <a:pt x="334230" y="360195"/>
                    </a:cubicBezTo>
                    <a:cubicBezTo>
                      <a:pt x="336383" y="360195"/>
                      <a:pt x="339253" y="360195"/>
                      <a:pt x="341405" y="360912"/>
                    </a:cubicBezTo>
                    <a:cubicBezTo>
                      <a:pt x="350733" y="361628"/>
                      <a:pt x="350733" y="374523"/>
                      <a:pt x="341405" y="374523"/>
                    </a:cubicBezTo>
                    <a:cubicBezTo>
                      <a:pt x="269652" y="374523"/>
                      <a:pt x="196464" y="370941"/>
                      <a:pt x="124711" y="363061"/>
                    </a:cubicBezTo>
                    <a:cubicBezTo>
                      <a:pt x="123276" y="366643"/>
                      <a:pt x="116818" y="368076"/>
                      <a:pt x="114665" y="363777"/>
                    </a:cubicBezTo>
                    <a:cubicBezTo>
                      <a:pt x="93139" y="315780"/>
                      <a:pt x="96009" y="252738"/>
                      <a:pt x="102467" y="201158"/>
                    </a:cubicBezTo>
                    <a:cubicBezTo>
                      <a:pt x="102826" y="198293"/>
                      <a:pt x="105517" y="197218"/>
                      <a:pt x="108118" y="197576"/>
                    </a:cubicBezTo>
                    <a:close/>
                    <a:moveTo>
                      <a:pt x="170613" y="157552"/>
                    </a:moveTo>
                    <a:cubicBezTo>
                      <a:pt x="169178" y="158985"/>
                      <a:pt x="167744" y="160417"/>
                      <a:pt x="167026" y="161850"/>
                    </a:cubicBezTo>
                    <a:cubicBezTo>
                      <a:pt x="169896" y="161850"/>
                      <a:pt x="173482" y="161850"/>
                      <a:pt x="177069" y="162566"/>
                    </a:cubicBezTo>
                    <a:cubicBezTo>
                      <a:pt x="174917" y="160417"/>
                      <a:pt x="172765" y="158985"/>
                      <a:pt x="170613" y="157552"/>
                    </a:cubicBezTo>
                    <a:close/>
                    <a:moveTo>
                      <a:pt x="132593" y="127469"/>
                    </a:moveTo>
                    <a:cubicBezTo>
                      <a:pt x="128289" y="131767"/>
                      <a:pt x="123984" y="135348"/>
                      <a:pt x="119680" y="139646"/>
                    </a:cubicBezTo>
                    <a:cubicBezTo>
                      <a:pt x="118963" y="140362"/>
                      <a:pt x="118246" y="140362"/>
                      <a:pt x="116811" y="141078"/>
                    </a:cubicBezTo>
                    <a:cubicBezTo>
                      <a:pt x="128289" y="141078"/>
                      <a:pt x="139766" y="141794"/>
                      <a:pt x="151244" y="142511"/>
                    </a:cubicBezTo>
                    <a:cubicBezTo>
                      <a:pt x="144788" y="137497"/>
                      <a:pt x="139049" y="132483"/>
                      <a:pt x="132593" y="127469"/>
                    </a:cubicBezTo>
                    <a:close/>
                    <a:moveTo>
                      <a:pt x="6444" y="20245"/>
                    </a:moveTo>
                    <a:cubicBezTo>
                      <a:pt x="9403" y="20335"/>
                      <a:pt x="12452" y="22484"/>
                      <a:pt x="12810" y="26423"/>
                    </a:cubicBezTo>
                    <a:cubicBezTo>
                      <a:pt x="29308" y="156775"/>
                      <a:pt x="30025" y="291424"/>
                      <a:pt x="35763" y="422492"/>
                    </a:cubicBezTo>
                    <a:cubicBezTo>
                      <a:pt x="217238" y="428222"/>
                      <a:pt x="398713" y="432519"/>
                      <a:pt x="580187" y="438965"/>
                    </a:cubicBezTo>
                    <a:cubicBezTo>
                      <a:pt x="590946" y="438965"/>
                      <a:pt x="590946" y="455438"/>
                      <a:pt x="580187" y="454722"/>
                    </a:cubicBezTo>
                    <a:cubicBezTo>
                      <a:pt x="395843" y="451141"/>
                      <a:pt x="210783" y="446127"/>
                      <a:pt x="26439" y="441830"/>
                    </a:cubicBezTo>
                    <a:cubicBezTo>
                      <a:pt x="20700" y="441830"/>
                      <a:pt x="17114" y="437533"/>
                      <a:pt x="17114" y="432519"/>
                    </a:cubicBezTo>
                    <a:cubicBezTo>
                      <a:pt x="9941" y="297870"/>
                      <a:pt x="-2970" y="161072"/>
                      <a:pt x="616" y="26423"/>
                    </a:cubicBezTo>
                    <a:cubicBezTo>
                      <a:pt x="616" y="22126"/>
                      <a:pt x="3485" y="20156"/>
                      <a:pt x="6444" y="20245"/>
                    </a:cubicBezTo>
                    <a:close/>
                    <a:moveTo>
                      <a:pt x="11358" y="1408"/>
                    </a:moveTo>
                    <a:cubicBezTo>
                      <a:pt x="27140" y="16449"/>
                      <a:pt x="42922" y="31490"/>
                      <a:pt x="58704" y="45816"/>
                    </a:cubicBezTo>
                    <a:cubicBezTo>
                      <a:pt x="60856" y="45099"/>
                      <a:pt x="63008" y="47248"/>
                      <a:pt x="63008" y="49397"/>
                    </a:cubicBezTo>
                    <a:cubicBezTo>
                      <a:pt x="118246" y="97386"/>
                      <a:pt x="176352" y="141078"/>
                      <a:pt x="235893" y="181905"/>
                    </a:cubicBezTo>
                    <a:cubicBezTo>
                      <a:pt x="236610" y="181905"/>
                      <a:pt x="237328" y="181905"/>
                      <a:pt x="238762" y="181905"/>
                    </a:cubicBezTo>
                    <a:cubicBezTo>
                      <a:pt x="240197" y="181905"/>
                      <a:pt x="240197" y="184054"/>
                      <a:pt x="240197" y="184770"/>
                    </a:cubicBezTo>
                    <a:cubicBezTo>
                      <a:pt x="258131" y="197663"/>
                      <a:pt x="276783" y="209839"/>
                      <a:pt x="295434" y="222015"/>
                    </a:cubicBezTo>
                    <a:cubicBezTo>
                      <a:pt x="296151" y="222732"/>
                      <a:pt x="296151" y="222732"/>
                      <a:pt x="296869" y="222732"/>
                    </a:cubicBezTo>
                    <a:cubicBezTo>
                      <a:pt x="397299" y="289344"/>
                      <a:pt x="500599" y="353091"/>
                      <a:pt x="597443" y="426866"/>
                    </a:cubicBezTo>
                    <a:cubicBezTo>
                      <a:pt x="605334" y="433312"/>
                      <a:pt x="597443" y="446921"/>
                      <a:pt x="588835" y="441191"/>
                    </a:cubicBezTo>
                    <a:cubicBezTo>
                      <a:pt x="580944" y="435461"/>
                      <a:pt x="573053" y="429731"/>
                      <a:pt x="565162" y="424001"/>
                    </a:cubicBezTo>
                    <a:cubicBezTo>
                      <a:pt x="564445" y="424001"/>
                      <a:pt x="564445" y="424717"/>
                      <a:pt x="563727" y="424717"/>
                    </a:cubicBezTo>
                    <a:cubicBezTo>
                      <a:pt x="405190" y="413257"/>
                      <a:pt x="248805" y="407527"/>
                      <a:pt x="90268" y="408243"/>
                    </a:cubicBezTo>
                    <a:cubicBezTo>
                      <a:pt x="88833" y="408243"/>
                      <a:pt x="88833" y="406094"/>
                      <a:pt x="90268" y="406094"/>
                    </a:cubicBezTo>
                    <a:cubicBezTo>
                      <a:pt x="233023" y="396783"/>
                      <a:pt x="381517" y="400364"/>
                      <a:pt x="524272" y="416838"/>
                    </a:cubicBezTo>
                    <a:cubicBezTo>
                      <a:pt x="522838" y="414689"/>
                      <a:pt x="522838" y="412541"/>
                      <a:pt x="524990" y="410392"/>
                    </a:cubicBezTo>
                    <a:cubicBezTo>
                      <a:pt x="527859" y="407527"/>
                      <a:pt x="530729" y="404662"/>
                      <a:pt x="533598" y="401797"/>
                    </a:cubicBezTo>
                    <a:cubicBezTo>
                      <a:pt x="416668" y="398932"/>
                      <a:pt x="300455" y="393202"/>
                      <a:pt x="183526" y="386755"/>
                    </a:cubicBezTo>
                    <a:cubicBezTo>
                      <a:pt x="182808" y="386755"/>
                      <a:pt x="182808" y="385323"/>
                      <a:pt x="183526" y="385323"/>
                    </a:cubicBezTo>
                    <a:cubicBezTo>
                      <a:pt x="298303" y="388904"/>
                      <a:pt x="413081" y="391769"/>
                      <a:pt x="527859" y="398215"/>
                    </a:cubicBezTo>
                    <a:cubicBezTo>
                      <a:pt x="520686" y="393202"/>
                      <a:pt x="512795" y="387471"/>
                      <a:pt x="504904" y="382458"/>
                    </a:cubicBezTo>
                    <a:cubicBezTo>
                      <a:pt x="500599" y="387471"/>
                      <a:pt x="494143" y="391053"/>
                      <a:pt x="488404" y="394634"/>
                    </a:cubicBezTo>
                    <a:cubicBezTo>
                      <a:pt x="482665" y="398932"/>
                      <a:pt x="476926" y="390337"/>
                      <a:pt x="481231" y="386039"/>
                    </a:cubicBezTo>
                    <a:cubicBezTo>
                      <a:pt x="485535" y="382458"/>
                      <a:pt x="489839" y="378160"/>
                      <a:pt x="494143" y="374579"/>
                    </a:cubicBezTo>
                    <a:cubicBezTo>
                      <a:pt x="489839" y="372430"/>
                      <a:pt x="485535" y="369565"/>
                      <a:pt x="481231" y="366700"/>
                    </a:cubicBezTo>
                    <a:cubicBezTo>
                      <a:pt x="471188" y="366700"/>
                      <a:pt x="461145" y="365984"/>
                      <a:pt x="451101" y="365984"/>
                    </a:cubicBezTo>
                    <a:cubicBezTo>
                      <a:pt x="451101" y="365984"/>
                      <a:pt x="451101" y="365984"/>
                      <a:pt x="451101" y="366700"/>
                    </a:cubicBezTo>
                    <a:cubicBezTo>
                      <a:pt x="449667" y="371714"/>
                      <a:pt x="442493" y="370281"/>
                      <a:pt x="441776" y="365267"/>
                    </a:cubicBezTo>
                    <a:cubicBezTo>
                      <a:pt x="418103" y="364551"/>
                      <a:pt x="393713" y="363119"/>
                      <a:pt x="370040" y="361686"/>
                    </a:cubicBezTo>
                    <a:cubicBezTo>
                      <a:pt x="367887" y="361686"/>
                      <a:pt x="367887" y="358821"/>
                      <a:pt x="370040" y="358821"/>
                    </a:cubicBezTo>
                    <a:cubicBezTo>
                      <a:pt x="394430" y="359537"/>
                      <a:pt x="418820" y="360254"/>
                      <a:pt x="442493" y="360970"/>
                    </a:cubicBezTo>
                    <a:cubicBezTo>
                      <a:pt x="444645" y="355956"/>
                      <a:pt x="447515" y="350942"/>
                      <a:pt x="451819" y="347361"/>
                    </a:cubicBezTo>
                    <a:cubicBezTo>
                      <a:pt x="447515" y="343780"/>
                      <a:pt x="442493" y="340915"/>
                      <a:pt x="438189" y="338050"/>
                    </a:cubicBezTo>
                    <a:cubicBezTo>
                      <a:pt x="425276" y="337333"/>
                      <a:pt x="412364" y="337333"/>
                      <a:pt x="399451" y="336617"/>
                    </a:cubicBezTo>
                    <a:cubicBezTo>
                      <a:pt x="398734" y="337333"/>
                      <a:pt x="397299" y="337333"/>
                      <a:pt x="396582" y="336617"/>
                    </a:cubicBezTo>
                    <a:cubicBezTo>
                      <a:pt x="381517" y="336617"/>
                      <a:pt x="366453" y="335901"/>
                      <a:pt x="350671" y="336617"/>
                    </a:cubicBezTo>
                    <a:cubicBezTo>
                      <a:pt x="349236" y="336617"/>
                      <a:pt x="349236" y="334468"/>
                      <a:pt x="350671" y="333752"/>
                    </a:cubicBezTo>
                    <a:cubicBezTo>
                      <a:pt x="365018" y="333036"/>
                      <a:pt x="379365" y="333036"/>
                      <a:pt x="392995" y="333036"/>
                    </a:cubicBezTo>
                    <a:cubicBezTo>
                      <a:pt x="392995" y="330171"/>
                      <a:pt x="392995" y="328022"/>
                      <a:pt x="395147" y="326589"/>
                    </a:cubicBezTo>
                    <a:cubicBezTo>
                      <a:pt x="398017" y="324441"/>
                      <a:pt x="400886" y="322292"/>
                      <a:pt x="403038" y="320859"/>
                    </a:cubicBezTo>
                    <a:cubicBezTo>
                      <a:pt x="404473" y="319427"/>
                      <a:pt x="405908" y="318711"/>
                      <a:pt x="407342" y="317994"/>
                    </a:cubicBezTo>
                    <a:cubicBezTo>
                      <a:pt x="403756" y="315845"/>
                      <a:pt x="400169" y="312980"/>
                      <a:pt x="395865" y="310832"/>
                    </a:cubicBezTo>
                    <a:cubicBezTo>
                      <a:pt x="365018" y="309399"/>
                      <a:pt x="334171" y="306534"/>
                      <a:pt x="303325" y="304385"/>
                    </a:cubicBezTo>
                    <a:cubicBezTo>
                      <a:pt x="301890" y="304385"/>
                      <a:pt x="301890" y="301520"/>
                      <a:pt x="303325" y="302237"/>
                    </a:cubicBezTo>
                    <a:cubicBezTo>
                      <a:pt x="321259" y="302953"/>
                      <a:pt x="339193" y="303669"/>
                      <a:pt x="357127" y="305102"/>
                    </a:cubicBezTo>
                    <a:cubicBezTo>
                      <a:pt x="356410" y="303669"/>
                      <a:pt x="355692" y="302237"/>
                      <a:pt x="357127" y="300804"/>
                    </a:cubicBezTo>
                    <a:cubicBezTo>
                      <a:pt x="357127" y="300088"/>
                      <a:pt x="357127" y="298655"/>
                      <a:pt x="357844" y="297939"/>
                    </a:cubicBezTo>
                    <a:cubicBezTo>
                      <a:pt x="358562" y="296507"/>
                      <a:pt x="359279" y="295074"/>
                      <a:pt x="359996" y="294358"/>
                    </a:cubicBezTo>
                    <a:cubicBezTo>
                      <a:pt x="361431" y="292925"/>
                      <a:pt x="362866" y="291493"/>
                      <a:pt x="364301" y="290776"/>
                    </a:cubicBezTo>
                    <a:cubicBezTo>
                      <a:pt x="359279" y="287195"/>
                      <a:pt x="354258" y="283614"/>
                      <a:pt x="348519" y="280033"/>
                    </a:cubicBezTo>
                    <a:cubicBezTo>
                      <a:pt x="338476" y="280033"/>
                      <a:pt x="328433" y="280033"/>
                      <a:pt x="319107" y="279316"/>
                    </a:cubicBezTo>
                    <a:cubicBezTo>
                      <a:pt x="317672" y="280033"/>
                      <a:pt x="316955" y="280033"/>
                      <a:pt x="316237" y="279316"/>
                    </a:cubicBezTo>
                    <a:cubicBezTo>
                      <a:pt x="298303" y="279316"/>
                      <a:pt x="280369" y="278600"/>
                      <a:pt x="262435" y="277884"/>
                    </a:cubicBezTo>
                    <a:cubicBezTo>
                      <a:pt x="261001" y="277884"/>
                      <a:pt x="261001" y="275735"/>
                      <a:pt x="262435" y="275735"/>
                    </a:cubicBezTo>
                    <a:cubicBezTo>
                      <a:pt x="278935" y="275735"/>
                      <a:pt x="295434" y="275735"/>
                      <a:pt x="312651" y="276451"/>
                    </a:cubicBezTo>
                    <a:cubicBezTo>
                      <a:pt x="311933" y="275019"/>
                      <a:pt x="311933" y="273586"/>
                      <a:pt x="312651" y="272154"/>
                    </a:cubicBezTo>
                    <a:cubicBezTo>
                      <a:pt x="314803" y="268572"/>
                      <a:pt x="317672" y="264991"/>
                      <a:pt x="321259" y="262126"/>
                    </a:cubicBezTo>
                    <a:cubicBezTo>
                      <a:pt x="316237" y="258545"/>
                      <a:pt x="310499" y="254963"/>
                      <a:pt x="305477" y="251382"/>
                    </a:cubicBezTo>
                    <a:cubicBezTo>
                      <a:pt x="276065" y="250666"/>
                      <a:pt x="246653" y="249233"/>
                      <a:pt x="217242" y="247085"/>
                    </a:cubicBezTo>
                    <a:cubicBezTo>
                      <a:pt x="215807" y="247085"/>
                      <a:pt x="215807" y="244936"/>
                      <a:pt x="217242" y="244936"/>
                    </a:cubicBezTo>
                    <a:cubicBezTo>
                      <a:pt x="236610" y="245652"/>
                      <a:pt x="255979" y="246368"/>
                      <a:pt x="274630" y="247085"/>
                    </a:cubicBezTo>
                    <a:cubicBezTo>
                      <a:pt x="273196" y="247085"/>
                      <a:pt x="271044" y="246368"/>
                      <a:pt x="268892" y="244936"/>
                    </a:cubicBezTo>
                    <a:cubicBezTo>
                      <a:pt x="268174" y="244936"/>
                      <a:pt x="267457" y="243503"/>
                      <a:pt x="268174" y="242787"/>
                    </a:cubicBezTo>
                    <a:cubicBezTo>
                      <a:pt x="270326" y="238489"/>
                      <a:pt x="273913" y="237057"/>
                      <a:pt x="277500" y="234192"/>
                    </a:cubicBezTo>
                    <a:cubicBezTo>
                      <a:pt x="277500" y="233476"/>
                      <a:pt x="277500" y="233476"/>
                      <a:pt x="278217" y="233476"/>
                    </a:cubicBezTo>
                    <a:cubicBezTo>
                      <a:pt x="276065" y="232043"/>
                      <a:pt x="273913" y="230611"/>
                      <a:pt x="271761" y="229178"/>
                    </a:cubicBezTo>
                    <a:cubicBezTo>
                      <a:pt x="240914" y="227746"/>
                      <a:pt x="210068" y="224881"/>
                      <a:pt x="178504" y="222732"/>
                    </a:cubicBezTo>
                    <a:cubicBezTo>
                      <a:pt x="177069" y="222732"/>
                      <a:pt x="177069" y="220583"/>
                      <a:pt x="178504" y="220583"/>
                    </a:cubicBezTo>
                    <a:cubicBezTo>
                      <a:pt x="207916" y="222015"/>
                      <a:pt x="237328" y="223448"/>
                      <a:pt x="266022" y="225597"/>
                    </a:cubicBezTo>
                    <a:cubicBezTo>
                      <a:pt x="259566" y="220583"/>
                      <a:pt x="252392" y="215569"/>
                      <a:pt x="245219" y="211272"/>
                    </a:cubicBezTo>
                    <a:cubicBezTo>
                      <a:pt x="244501" y="211988"/>
                      <a:pt x="243784" y="212704"/>
                      <a:pt x="243067" y="213420"/>
                    </a:cubicBezTo>
                    <a:cubicBezTo>
                      <a:pt x="240197" y="216285"/>
                      <a:pt x="237328" y="217718"/>
                      <a:pt x="234458" y="219867"/>
                    </a:cubicBezTo>
                    <a:cubicBezTo>
                      <a:pt x="230154" y="223448"/>
                      <a:pt x="225132" y="218434"/>
                      <a:pt x="228719" y="214137"/>
                    </a:cubicBezTo>
                    <a:cubicBezTo>
                      <a:pt x="230154" y="212704"/>
                      <a:pt x="231589" y="210555"/>
                      <a:pt x="232306" y="209123"/>
                    </a:cubicBezTo>
                    <a:cubicBezTo>
                      <a:pt x="208633" y="208407"/>
                      <a:pt x="184243" y="206974"/>
                      <a:pt x="159853" y="206258"/>
                    </a:cubicBezTo>
                    <a:cubicBezTo>
                      <a:pt x="158418" y="206258"/>
                      <a:pt x="158418" y="204109"/>
                      <a:pt x="159853" y="204109"/>
                    </a:cubicBezTo>
                    <a:cubicBezTo>
                      <a:pt x="184960" y="204109"/>
                      <a:pt x="210785" y="204109"/>
                      <a:pt x="235893" y="204825"/>
                    </a:cubicBezTo>
                    <a:cubicBezTo>
                      <a:pt x="226567" y="198379"/>
                      <a:pt x="217242" y="191216"/>
                      <a:pt x="207916" y="184770"/>
                    </a:cubicBezTo>
                    <a:cubicBezTo>
                      <a:pt x="205764" y="184770"/>
                      <a:pt x="203612" y="184770"/>
                      <a:pt x="201460" y="184054"/>
                    </a:cubicBezTo>
                    <a:cubicBezTo>
                      <a:pt x="199307" y="186919"/>
                      <a:pt x="197155" y="189068"/>
                      <a:pt x="195003" y="191216"/>
                    </a:cubicBezTo>
                    <a:cubicBezTo>
                      <a:pt x="192134" y="194798"/>
                      <a:pt x="185678" y="189784"/>
                      <a:pt x="188547" y="185486"/>
                    </a:cubicBezTo>
                    <a:cubicBezTo>
                      <a:pt x="188547" y="184770"/>
                      <a:pt x="189264" y="184770"/>
                      <a:pt x="189264" y="184054"/>
                    </a:cubicBezTo>
                    <a:cubicBezTo>
                      <a:pt x="168461" y="183337"/>
                      <a:pt x="146940" y="182621"/>
                      <a:pt x="126137" y="182621"/>
                    </a:cubicBezTo>
                    <a:cubicBezTo>
                      <a:pt x="124702" y="182621"/>
                      <a:pt x="124702" y="180472"/>
                      <a:pt x="126137" y="180472"/>
                    </a:cubicBezTo>
                    <a:cubicBezTo>
                      <a:pt x="148375" y="179756"/>
                      <a:pt x="169896" y="179756"/>
                      <a:pt x="192134" y="179756"/>
                    </a:cubicBezTo>
                    <a:cubicBezTo>
                      <a:pt x="192851" y="178324"/>
                      <a:pt x="194286" y="176891"/>
                      <a:pt x="195003" y="176175"/>
                    </a:cubicBezTo>
                    <a:cubicBezTo>
                      <a:pt x="195003" y="176175"/>
                      <a:pt x="195003" y="175459"/>
                      <a:pt x="195721" y="175459"/>
                    </a:cubicBezTo>
                    <a:cubicBezTo>
                      <a:pt x="191416" y="172594"/>
                      <a:pt x="187112" y="169729"/>
                      <a:pt x="182808" y="166147"/>
                    </a:cubicBezTo>
                    <a:cubicBezTo>
                      <a:pt x="176352" y="166147"/>
                      <a:pt x="169896" y="166147"/>
                      <a:pt x="163439" y="166147"/>
                    </a:cubicBezTo>
                    <a:cubicBezTo>
                      <a:pt x="162722" y="166147"/>
                      <a:pt x="162722" y="166864"/>
                      <a:pt x="162005" y="167580"/>
                    </a:cubicBezTo>
                    <a:cubicBezTo>
                      <a:pt x="159853" y="170445"/>
                      <a:pt x="155548" y="168296"/>
                      <a:pt x="154114" y="165431"/>
                    </a:cubicBezTo>
                    <a:cubicBezTo>
                      <a:pt x="136897" y="164715"/>
                      <a:pt x="119680" y="163998"/>
                      <a:pt x="102464" y="163998"/>
                    </a:cubicBezTo>
                    <a:cubicBezTo>
                      <a:pt x="101029" y="163282"/>
                      <a:pt x="101029" y="161133"/>
                      <a:pt x="102464" y="161133"/>
                    </a:cubicBezTo>
                    <a:cubicBezTo>
                      <a:pt x="119680" y="161850"/>
                      <a:pt x="136897" y="161850"/>
                      <a:pt x="154114" y="161850"/>
                    </a:cubicBezTo>
                    <a:cubicBezTo>
                      <a:pt x="154114" y="161850"/>
                      <a:pt x="154114" y="161850"/>
                      <a:pt x="154114" y="161133"/>
                    </a:cubicBezTo>
                    <a:cubicBezTo>
                      <a:pt x="156983" y="158268"/>
                      <a:pt x="159853" y="154687"/>
                      <a:pt x="162005" y="151106"/>
                    </a:cubicBezTo>
                    <a:cubicBezTo>
                      <a:pt x="160570" y="149673"/>
                      <a:pt x="159135" y="148241"/>
                      <a:pt x="156983" y="147525"/>
                    </a:cubicBezTo>
                    <a:cubicBezTo>
                      <a:pt x="129723" y="146092"/>
                      <a:pt x="101746" y="143943"/>
                      <a:pt x="73769" y="142511"/>
                    </a:cubicBezTo>
                    <a:cubicBezTo>
                      <a:pt x="71617" y="142511"/>
                      <a:pt x="71617" y="138929"/>
                      <a:pt x="73769" y="138929"/>
                    </a:cubicBezTo>
                    <a:cubicBezTo>
                      <a:pt x="87399" y="139646"/>
                      <a:pt x="101746" y="140362"/>
                      <a:pt x="115376" y="140362"/>
                    </a:cubicBezTo>
                    <a:cubicBezTo>
                      <a:pt x="112507" y="139646"/>
                      <a:pt x="109637" y="135348"/>
                      <a:pt x="113224" y="132483"/>
                    </a:cubicBezTo>
                    <a:cubicBezTo>
                      <a:pt x="116093" y="128902"/>
                      <a:pt x="118963" y="126037"/>
                      <a:pt x="121832" y="122455"/>
                    </a:cubicBezTo>
                    <a:cubicBezTo>
                      <a:pt x="98877" y="121739"/>
                      <a:pt x="75203" y="119590"/>
                      <a:pt x="52248" y="118158"/>
                    </a:cubicBezTo>
                    <a:cubicBezTo>
                      <a:pt x="50096" y="118158"/>
                      <a:pt x="50096" y="115293"/>
                      <a:pt x="52248" y="115293"/>
                    </a:cubicBezTo>
                    <a:cubicBezTo>
                      <a:pt x="75203" y="116009"/>
                      <a:pt x="98159" y="116725"/>
                      <a:pt x="121832" y="118874"/>
                    </a:cubicBezTo>
                    <a:cubicBezTo>
                      <a:pt x="115376" y="113860"/>
                      <a:pt x="109637" y="108846"/>
                      <a:pt x="103898" y="103116"/>
                    </a:cubicBezTo>
                    <a:cubicBezTo>
                      <a:pt x="96725" y="103116"/>
                      <a:pt x="90268" y="102400"/>
                      <a:pt x="83812" y="101684"/>
                    </a:cubicBezTo>
                    <a:cubicBezTo>
                      <a:pt x="81660" y="104549"/>
                      <a:pt x="79508" y="107414"/>
                      <a:pt x="76638" y="110279"/>
                    </a:cubicBezTo>
                    <a:cubicBezTo>
                      <a:pt x="73769" y="114577"/>
                      <a:pt x="67312" y="109563"/>
                      <a:pt x="70182" y="105265"/>
                    </a:cubicBezTo>
                    <a:cubicBezTo>
                      <a:pt x="71617" y="103833"/>
                      <a:pt x="72334" y="102400"/>
                      <a:pt x="73769" y="100968"/>
                    </a:cubicBezTo>
                    <a:cubicBezTo>
                      <a:pt x="62291" y="99535"/>
                      <a:pt x="50813" y="98103"/>
                      <a:pt x="40053" y="96670"/>
                    </a:cubicBezTo>
                    <a:cubicBezTo>
                      <a:pt x="37901" y="95954"/>
                      <a:pt x="37901" y="93089"/>
                      <a:pt x="40053" y="93089"/>
                    </a:cubicBezTo>
                    <a:cubicBezTo>
                      <a:pt x="52248" y="93805"/>
                      <a:pt x="64443" y="94521"/>
                      <a:pt x="77355" y="95954"/>
                    </a:cubicBezTo>
                    <a:lnTo>
                      <a:pt x="83812" y="85926"/>
                    </a:lnTo>
                    <a:cubicBezTo>
                      <a:pt x="75203" y="78764"/>
                      <a:pt x="66595" y="70885"/>
                      <a:pt x="57987" y="63006"/>
                    </a:cubicBezTo>
                    <a:cubicBezTo>
                      <a:pt x="54400" y="69452"/>
                      <a:pt x="48661" y="75182"/>
                      <a:pt x="44357" y="81629"/>
                    </a:cubicBezTo>
                    <a:cubicBezTo>
                      <a:pt x="40770" y="87359"/>
                      <a:pt x="31444" y="82345"/>
                      <a:pt x="35031" y="75899"/>
                    </a:cubicBezTo>
                    <a:cubicBezTo>
                      <a:pt x="39335" y="68736"/>
                      <a:pt x="43639" y="60857"/>
                      <a:pt x="48661" y="53695"/>
                    </a:cubicBezTo>
                    <a:cubicBezTo>
                      <a:pt x="33596" y="39369"/>
                      <a:pt x="19249" y="24328"/>
                      <a:pt x="4902" y="8570"/>
                    </a:cubicBezTo>
                    <a:cubicBezTo>
                      <a:pt x="598" y="3556"/>
                      <a:pt x="7054" y="-2890"/>
                      <a:pt x="11358" y="140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文本框 11">
                <a:extLst>
                  <a:ext uri="{FF2B5EF4-FFF2-40B4-BE49-F238E27FC236}">
                    <a16:creationId xmlns:a16="http://schemas.microsoft.com/office/drawing/2014/main" id="{D1F39E5E-AD59-49FF-B7FA-2E1B3F674C5C}"/>
                  </a:ext>
                </a:extLst>
              </p:cNvPr>
              <p:cNvSpPr txBox="1"/>
              <p:nvPr/>
            </p:nvSpPr>
            <p:spPr>
              <a:xfrm>
                <a:off x="473466" y="2748183"/>
                <a:ext cx="1187381" cy="369332"/>
              </a:xfrm>
              <a:prstGeom prst="rect">
                <a:avLst/>
              </a:prstGeom>
              <a:noFill/>
            </p:spPr>
            <p:txBody>
              <a:bodyPr wrap="square">
                <a:spAutoFit/>
              </a:bodyPr>
              <a:lstStyle/>
              <a:p>
                <a:r>
                  <a:rPr lang="en-US" b="1" i="0" u="none" strike="noStrike" baseline="0" dirty="0">
                    <a:solidFill>
                      <a:schemeClr val="accent1"/>
                    </a:solidFill>
                    <a:latin typeface="Calibri" panose="020F0502020204030204" pitchFamily="34" charset="0"/>
                    <a:cs typeface="Calibri" panose="020F0502020204030204" pitchFamily="34" charset="0"/>
                  </a:rPr>
                  <a:t>Chemistry </a:t>
                </a:r>
                <a:endParaRPr lang="en-US" dirty="0">
                  <a:solidFill>
                    <a:schemeClr val="accent1"/>
                  </a:solidFill>
                </a:endParaRPr>
              </a:p>
            </p:txBody>
          </p:sp>
          <p:sp>
            <p:nvSpPr>
              <p:cNvPr id="13" name="文本框 12">
                <a:extLst>
                  <a:ext uri="{FF2B5EF4-FFF2-40B4-BE49-F238E27FC236}">
                    <a16:creationId xmlns:a16="http://schemas.microsoft.com/office/drawing/2014/main" id="{0693A886-3625-4E5F-916C-621DADB76675}"/>
                  </a:ext>
                </a:extLst>
              </p:cNvPr>
              <p:cNvSpPr txBox="1"/>
              <p:nvPr/>
            </p:nvSpPr>
            <p:spPr>
              <a:xfrm>
                <a:off x="1776362" y="2753166"/>
                <a:ext cx="1187381" cy="369332"/>
              </a:xfrm>
              <a:prstGeom prst="rect">
                <a:avLst/>
              </a:prstGeom>
              <a:noFill/>
            </p:spPr>
            <p:txBody>
              <a:bodyPr wrap="square">
                <a:spAutoFit/>
              </a:bodyPr>
              <a:lstStyle/>
              <a:p>
                <a:r>
                  <a:rPr lang="en-US" b="1" dirty="0">
                    <a:solidFill>
                      <a:schemeClr val="bg2">
                        <a:lumMod val="50000"/>
                      </a:schemeClr>
                    </a:solidFill>
                    <a:latin typeface="Calibri" panose="020F0502020204030204" pitchFamily="34" charset="0"/>
                    <a:cs typeface="Calibri" panose="020F0502020204030204" pitchFamily="34" charset="0"/>
                  </a:rPr>
                  <a:t>Sociology</a:t>
                </a:r>
                <a:endParaRPr lang="en-US" dirty="0">
                  <a:solidFill>
                    <a:schemeClr val="bg2">
                      <a:lumMod val="50000"/>
                    </a:schemeClr>
                  </a:solidFill>
                </a:endParaRPr>
              </a:p>
            </p:txBody>
          </p:sp>
          <p:sp>
            <p:nvSpPr>
              <p:cNvPr id="15" name="文本框 14">
                <a:extLst>
                  <a:ext uri="{FF2B5EF4-FFF2-40B4-BE49-F238E27FC236}">
                    <a16:creationId xmlns:a16="http://schemas.microsoft.com/office/drawing/2014/main" id="{37644E76-D57D-4FE6-958B-AA20ED3514AE}"/>
                  </a:ext>
                </a:extLst>
              </p:cNvPr>
              <p:cNvSpPr txBox="1"/>
              <p:nvPr/>
            </p:nvSpPr>
            <p:spPr>
              <a:xfrm>
                <a:off x="3285603" y="2748183"/>
                <a:ext cx="881747" cy="369332"/>
              </a:xfrm>
              <a:prstGeom prst="rect">
                <a:avLst/>
              </a:prstGeom>
              <a:noFill/>
            </p:spPr>
            <p:txBody>
              <a:bodyPr wrap="square">
                <a:spAutoFit/>
              </a:bodyPr>
              <a:lstStyle/>
              <a:p>
                <a:r>
                  <a:rPr lang="en-US" b="1" dirty="0">
                    <a:solidFill>
                      <a:srgbClr val="7030A0"/>
                    </a:solidFill>
                    <a:latin typeface="Calibri" panose="020F0502020204030204" pitchFamily="34" charset="0"/>
                    <a:cs typeface="Calibri" panose="020F0502020204030204" pitchFamily="34" charset="0"/>
                  </a:rPr>
                  <a:t>Physics</a:t>
                </a:r>
                <a:r>
                  <a:rPr lang="en-US" b="1" i="0" u="none" strike="noStrike" baseline="0" dirty="0">
                    <a:solidFill>
                      <a:srgbClr val="7030A0"/>
                    </a:solidFill>
                    <a:latin typeface="Calibri" panose="020F0502020204030204" pitchFamily="34" charset="0"/>
                    <a:cs typeface="Calibri" panose="020F0502020204030204" pitchFamily="34" charset="0"/>
                  </a:rPr>
                  <a:t> </a:t>
                </a:r>
                <a:endParaRPr lang="en-US" dirty="0">
                  <a:solidFill>
                    <a:srgbClr val="7030A0"/>
                  </a:solidFill>
                </a:endParaRPr>
              </a:p>
            </p:txBody>
          </p:sp>
          <p:sp>
            <p:nvSpPr>
              <p:cNvPr id="16" name="文本框 15">
                <a:extLst>
                  <a:ext uri="{FF2B5EF4-FFF2-40B4-BE49-F238E27FC236}">
                    <a16:creationId xmlns:a16="http://schemas.microsoft.com/office/drawing/2014/main" id="{9EEBF557-EA8D-41AD-A478-026E8C10E43A}"/>
                  </a:ext>
                </a:extLst>
              </p:cNvPr>
              <p:cNvSpPr txBox="1"/>
              <p:nvPr/>
            </p:nvSpPr>
            <p:spPr>
              <a:xfrm>
                <a:off x="4400433" y="2748183"/>
                <a:ext cx="1368680" cy="369332"/>
              </a:xfrm>
              <a:prstGeom prst="rect">
                <a:avLst/>
              </a:prstGeom>
              <a:noFill/>
            </p:spPr>
            <p:txBody>
              <a:bodyPr wrap="square">
                <a:spAutoFit/>
              </a:bodyPr>
              <a:lstStyle/>
              <a:p>
                <a:r>
                  <a:rPr lang="en-US" b="1" dirty="0">
                    <a:solidFill>
                      <a:schemeClr val="accent6"/>
                    </a:solidFill>
                    <a:latin typeface="Calibri" panose="020F0502020204030204" pitchFamily="34" charset="0"/>
                    <a:cs typeface="Calibri" panose="020F0502020204030204" pitchFamily="34" charset="0"/>
                  </a:rPr>
                  <a:t>Architecture</a:t>
                </a:r>
                <a:r>
                  <a:rPr lang="en-US" b="1" i="0" u="none" strike="noStrike" baseline="0" dirty="0">
                    <a:solidFill>
                      <a:schemeClr val="accent6"/>
                    </a:solidFill>
                    <a:latin typeface="Calibri" panose="020F0502020204030204" pitchFamily="34" charset="0"/>
                    <a:cs typeface="Calibri" panose="020F0502020204030204" pitchFamily="34" charset="0"/>
                  </a:rPr>
                  <a:t> </a:t>
                </a:r>
                <a:endParaRPr lang="en-US" dirty="0">
                  <a:solidFill>
                    <a:schemeClr val="accent6"/>
                  </a:solidFill>
                </a:endParaRPr>
              </a:p>
            </p:txBody>
          </p:sp>
          <p:sp>
            <p:nvSpPr>
              <p:cNvPr id="17" name="文本框 16">
                <a:extLst>
                  <a:ext uri="{FF2B5EF4-FFF2-40B4-BE49-F238E27FC236}">
                    <a16:creationId xmlns:a16="http://schemas.microsoft.com/office/drawing/2014/main" id="{17944DFD-D8E7-42E3-A5A5-9740CB7EED71}"/>
                  </a:ext>
                </a:extLst>
              </p:cNvPr>
              <p:cNvSpPr txBox="1"/>
              <p:nvPr/>
            </p:nvSpPr>
            <p:spPr>
              <a:xfrm>
                <a:off x="1712280" y="1114959"/>
                <a:ext cx="3811610" cy="400110"/>
              </a:xfrm>
              <a:prstGeom prst="rect">
                <a:avLst/>
              </a:prstGeom>
              <a:noFill/>
            </p:spPr>
            <p:txBody>
              <a:bodyPr wrap="square">
                <a:spAutoFit/>
              </a:bodyPr>
              <a:lstStyle/>
              <a:p>
                <a:r>
                  <a:rPr lang="en-US" sz="2000" b="1" i="0" u="none" strike="noStrike" baseline="0" dirty="0">
                    <a:latin typeface="Calibri" panose="020F0502020204030204" pitchFamily="34" charset="0"/>
                    <a:cs typeface="Calibri" panose="020F0502020204030204" pitchFamily="34" charset="0"/>
                  </a:rPr>
                  <a:t>Collaboration across </a:t>
                </a:r>
                <a:r>
                  <a:rPr lang="en-US" sz="2000" b="1" dirty="0">
                    <a:latin typeface="Calibri" panose="020F0502020204030204" pitchFamily="34" charset="0"/>
                    <a:cs typeface="Calibri" panose="020F0502020204030204" pitchFamily="34" charset="0"/>
                  </a:rPr>
                  <a:t>diverse fields</a:t>
                </a:r>
                <a:endParaRPr lang="en-US" sz="2000" dirty="0"/>
              </a:p>
            </p:txBody>
          </p:sp>
        </p:grpSp>
        <p:sp>
          <p:nvSpPr>
            <p:cNvPr id="28" name="文本框 27">
              <a:extLst>
                <a:ext uri="{FF2B5EF4-FFF2-40B4-BE49-F238E27FC236}">
                  <a16:creationId xmlns:a16="http://schemas.microsoft.com/office/drawing/2014/main" id="{35B6885B-B5DD-44F7-8CA4-898AF9FDA69C}"/>
                </a:ext>
              </a:extLst>
            </p:cNvPr>
            <p:cNvSpPr txBox="1"/>
            <p:nvPr/>
          </p:nvSpPr>
          <p:spPr>
            <a:xfrm>
              <a:off x="8214798" y="2105939"/>
              <a:ext cx="538469" cy="584775"/>
            </a:xfrm>
            <a:prstGeom prst="rect">
              <a:avLst/>
            </a:prstGeom>
            <a:noFill/>
          </p:spPr>
          <p:txBody>
            <a:bodyPr wrap="square">
              <a:spAutoFit/>
            </a:bodyPr>
            <a:lstStyle/>
            <a:p>
              <a:pPr algn="ctr"/>
              <a:r>
                <a:rPr lang="en-US" sz="3200" b="1" dirty="0">
                  <a:solidFill>
                    <a:srgbClr val="0D2124"/>
                  </a:solidFill>
                  <a:latin typeface="Calibri" panose="020F0502020204030204" pitchFamily="34" charset="0"/>
                  <a:cs typeface="Calibri" panose="020F0502020204030204" pitchFamily="34" charset="0"/>
                </a:rPr>
                <a:t>…</a:t>
              </a:r>
              <a:endParaRPr lang="en-US" sz="3200" dirty="0">
                <a:latin typeface="Calibri" panose="020F0502020204030204" pitchFamily="34" charset="0"/>
                <a:cs typeface="Calibri" panose="020F0502020204030204" pitchFamily="34" charset="0"/>
              </a:endParaRPr>
            </a:p>
          </p:txBody>
        </p:sp>
      </p:grpSp>
    </p:spTree>
    <p:custDataLst>
      <p:tags r:id="rId1"/>
    </p:custDataLst>
    <p:extLst>
      <p:ext uri="{BB962C8B-B14F-4D97-AF65-F5344CB8AC3E}">
        <p14:creationId xmlns:p14="http://schemas.microsoft.com/office/powerpoint/2010/main" val="3033025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7168AF-E674-44E1-BB65-9E5DE6D479A0}"/>
              </a:ext>
            </a:extLst>
          </p:cNvPr>
          <p:cNvSpPr>
            <a:spLocks noGrp="1"/>
          </p:cNvSpPr>
          <p:nvPr>
            <p:ph type="title"/>
          </p:nvPr>
        </p:nvSpPr>
        <p:spPr/>
        <p:txBody>
          <a:bodyPr/>
          <a:lstStyle/>
          <a:p>
            <a:r>
              <a:rPr lang="en-US" dirty="0"/>
              <a:t>The 1</a:t>
            </a:r>
            <a:r>
              <a:rPr lang="en-US" baseline="30000" dirty="0"/>
              <a:t>st</a:t>
            </a:r>
            <a:r>
              <a:rPr lang="en-US" dirty="0"/>
              <a:t> Norwegian IdeaLab</a:t>
            </a:r>
          </a:p>
        </p:txBody>
      </p:sp>
      <p:sp>
        <p:nvSpPr>
          <p:cNvPr id="3" name="灯片编号占位符 2">
            <a:extLst>
              <a:ext uri="{FF2B5EF4-FFF2-40B4-BE49-F238E27FC236}">
                <a16:creationId xmlns:a16="http://schemas.microsoft.com/office/drawing/2014/main" id="{24E8E6A8-BD52-4400-ADCD-694E4212135C}"/>
              </a:ext>
            </a:extLst>
          </p:cNvPr>
          <p:cNvSpPr>
            <a:spLocks noGrp="1"/>
          </p:cNvSpPr>
          <p:nvPr>
            <p:ph type="sldNum" sz="quarter" idx="12"/>
          </p:nvPr>
        </p:nvSpPr>
        <p:spPr/>
        <p:txBody>
          <a:bodyPr/>
          <a:lstStyle/>
          <a:p>
            <a:fld id="{6D9DF85F-1F7D-475C-AD8A-EC0EB92CD050}" type="slidenum">
              <a:rPr lang="en-US" smtClean="0"/>
              <a:pPr/>
              <a:t>17</a:t>
            </a:fld>
            <a:endParaRPr lang="en-US"/>
          </a:p>
        </p:txBody>
      </p:sp>
      <p:sp>
        <p:nvSpPr>
          <p:cNvPr id="7" name="文本框 6">
            <a:extLst>
              <a:ext uri="{FF2B5EF4-FFF2-40B4-BE49-F238E27FC236}">
                <a16:creationId xmlns:a16="http://schemas.microsoft.com/office/drawing/2014/main" id="{2A0FFBB5-B6B7-438A-B102-8C7EAE0F04CC}"/>
              </a:ext>
            </a:extLst>
          </p:cNvPr>
          <p:cNvSpPr txBox="1"/>
          <p:nvPr/>
        </p:nvSpPr>
        <p:spPr>
          <a:xfrm>
            <a:off x="1965119" y="932086"/>
            <a:ext cx="2331720" cy="400110"/>
          </a:xfrm>
          <a:prstGeom prst="rect">
            <a:avLst/>
          </a:prstGeom>
          <a:noFill/>
        </p:spPr>
        <p:txBody>
          <a:bodyPr wrap="square">
            <a:spAutoFit/>
          </a:bodyPr>
          <a:lstStyle/>
          <a:p>
            <a:r>
              <a:rPr lang="en-US" sz="2000" b="1" dirty="0">
                <a:solidFill>
                  <a:srgbClr val="0D2124"/>
                </a:solidFill>
                <a:latin typeface="Calibri" panose="020F0502020204030204" pitchFamily="34" charset="0"/>
                <a:cs typeface="Calibri" panose="020F0502020204030204" pitchFamily="34" charset="0"/>
              </a:rPr>
              <a:t>Complete the team</a:t>
            </a:r>
            <a:endParaRPr lang="en-US" sz="2000" b="1" dirty="0">
              <a:latin typeface="Calibri" panose="020F0502020204030204" pitchFamily="34" charset="0"/>
              <a:cs typeface="Calibri" panose="020F0502020204030204" pitchFamily="34" charset="0"/>
            </a:endParaRPr>
          </a:p>
        </p:txBody>
      </p:sp>
      <p:sp>
        <p:nvSpPr>
          <p:cNvPr id="10" name="box 1">
            <a:extLst>
              <a:ext uri="{FF2B5EF4-FFF2-40B4-BE49-F238E27FC236}">
                <a16:creationId xmlns:a16="http://schemas.microsoft.com/office/drawing/2014/main" id="{A52A85E1-3165-4DCF-9B4A-65D9B8CA13BD}"/>
              </a:ext>
            </a:extLst>
          </p:cNvPr>
          <p:cNvSpPr>
            <a:spLocks noChangeAspect="1"/>
          </p:cNvSpPr>
          <p:nvPr/>
        </p:nvSpPr>
        <p:spPr>
          <a:xfrm>
            <a:off x="1384897" y="949261"/>
            <a:ext cx="365760" cy="365760"/>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heckmark 1" descr="复选标记">
            <a:extLst>
              <a:ext uri="{FF2B5EF4-FFF2-40B4-BE49-F238E27FC236}">
                <a16:creationId xmlns:a16="http://schemas.microsoft.com/office/drawing/2014/main" id="{3AD959FF-BDC5-462F-9F8A-86C393705A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1485" y="857821"/>
            <a:ext cx="457200" cy="457200"/>
          </a:xfrm>
          <a:prstGeom prst="rect">
            <a:avLst/>
          </a:prstGeom>
        </p:spPr>
      </p:pic>
      <p:sp>
        <p:nvSpPr>
          <p:cNvPr id="12" name="文本框 11">
            <a:extLst>
              <a:ext uri="{FF2B5EF4-FFF2-40B4-BE49-F238E27FC236}">
                <a16:creationId xmlns:a16="http://schemas.microsoft.com/office/drawing/2014/main" id="{C3CD2F2D-8C22-4EB6-9559-60B4CD453F05}"/>
              </a:ext>
            </a:extLst>
          </p:cNvPr>
          <p:cNvSpPr txBox="1"/>
          <p:nvPr/>
        </p:nvSpPr>
        <p:spPr>
          <a:xfrm>
            <a:off x="1965119" y="1535315"/>
            <a:ext cx="9144000" cy="923330"/>
          </a:xfrm>
          <a:prstGeom prst="rect">
            <a:avLst/>
          </a:prstGeom>
          <a:noFill/>
        </p:spPr>
        <p:txBody>
          <a:bodyPr wrap="square">
            <a:spAutoFit/>
          </a:bodyPr>
          <a:lstStyle/>
          <a:p>
            <a:pPr algn="just"/>
            <a:r>
              <a:rPr lang="en-US" sz="1800" b="0" i="0" u="none" strike="noStrike" baseline="0" dirty="0">
                <a:solidFill>
                  <a:srgbClr val="0D2124"/>
                </a:solidFill>
                <a:latin typeface="Calibri" panose="020F0502020204030204" pitchFamily="34" charset="0"/>
                <a:cs typeface="Calibri" panose="020F0502020204030204" pitchFamily="34" charset="0"/>
              </a:rPr>
              <a:t>This meant </a:t>
            </a:r>
            <a:r>
              <a:rPr lang="en-US" sz="1800" i="0" u="none" strike="noStrike" baseline="0" dirty="0">
                <a:solidFill>
                  <a:srgbClr val="0D2124"/>
                </a:solidFill>
                <a:latin typeface="Calibri" panose="020F0502020204030204" pitchFamily="34" charset="0"/>
                <a:cs typeface="Calibri" panose="020F0502020204030204" pitchFamily="34" charset="0"/>
              </a:rPr>
              <a:t>advertising for, and hiring, postdoctoral and doctoral colleagues</a:t>
            </a:r>
            <a:r>
              <a:rPr lang="en-US" sz="1800" b="0" i="0" u="none" strike="noStrike" baseline="0" dirty="0">
                <a:solidFill>
                  <a:srgbClr val="0D2124"/>
                </a:solidFill>
                <a:latin typeface="Calibri" panose="020F0502020204030204" pitchFamily="34" charset="0"/>
                <a:cs typeface="Calibri" panose="020F0502020204030204" pitchFamily="34" charset="0"/>
              </a:rPr>
              <a:t>. This took time, and </a:t>
            </a:r>
            <a:r>
              <a:rPr lang="en-US" sz="1800" b="1" i="0" u="none" strike="noStrike" baseline="0" dirty="0">
                <a:solidFill>
                  <a:srgbClr val="0D2124"/>
                </a:solidFill>
                <a:latin typeface="Calibri" panose="020F0502020204030204" pitchFamily="34" charset="0"/>
                <a:cs typeface="Calibri" panose="020F0502020204030204" pitchFamily="34" charset="0"/>
              </a:rPr>
              <a:t>one of the projects kicked off with an incomplete team</a:t>
            </a:r>
            <a:r>
              <a:rPr lang="en-US" sz="1800" b="0" i="0" u="none" strike="noStrike" baseline="0" dirty="0">
                <a:solidFill>
                  <a:srgbClr val="0D2124"/>
                </a:solidFill>
                <a:latin typeface="Calibri" panose="020F0502020204030204" pitchFamily="34" charset="0"/>
                <a:cs typeface="Calibri" panose="020F0502020204030204" pitchFamily="34" charset="0"/>
              </a:rPr>
              <a:t>. In other projects, life circumstances changed so that some team members have changed job or taken long-term leave. </a:t>
            </a:r>
            <a:endParaRPr lang="en-US" dirty="0">
              <a:latin typeface="Calibri" panose="020F0502020204030204" pitchFamily="34" charset="0"/>
              <a:cs typeface="Calibri" panose="020F0502020204030204" pitchFamily="34" charset="0"/>
            </a:endParaRPr>
          </a:p>
        </p:txBody>
      </p:sp>
      <p:sp>
        <p:nvSpPr>
          <p:cNvPr id="13" name="文本框 12">
            <a:extLst>
              <a:ext uri="{FF2B5EF4-FFF2-40B4-BE49-F238E27FC236}">
                <a16:creationId xmlns:a16="http://schemas.microsoft.com/office/drawing/2014/main" id="{62242606-E828-4CDC-9EB3-897137E944F3}"/>
              </a:ext>
            </a:extLst>
          </p:cNvPr>
          <p:cNvSpPr txBox="1"/>
          <p:nvPr/>
        </p:nvSpPr>
        <p:spPr>
          <a:xfrm>
            <a:off x="1965119" y="2629254"/>
            <a:ext cx="3244445" cy="400110"/>
          </a:xfrm>
          <a:prstGeom prst="rect">
            <a:avLst/>
          </a:prstGeom>
          <a:noFill/>
        </p:spPr>
        <p:txBody>
          <a:bodyPr wrap="square">
            <a:spAutoFit/>
          </a:bodyPr>
          <a:lstStyle/>
          <a:p>
            <a:r>
              <a:rPr lang="en-US" sz="2000" b="1" dirty="0">
                <a:solidFill>
                  <a:srgbClr val="0D2124"/>
                </a:solidFill>
                <a:latin typeface="Calibri" panose="020F0502020204030204" pitchFamily="34" charset="0"/>
                <a:cs typeface="Calibri" panose="020F0502020204030204" pitchFamily="34" charset="0"/>
              </a:rPr>
              <a:t>Keep in touch with the team</a:t>
            </a:r>
            <a:endParaRPr lang="en-US" sz="2000" b="1" dirty="0">
              <a:latin typeface="Calibri" panose="020F0502020204030204" pitchFamily="34" charset="0"/>
              <a:cs typeface="Calibri" panose="020F0502020204030204" pitchFamily="34" charset="0"/>
            </a:endParaRPr>
          </a:p>
        </p:txBody>
      </p:sp>
      <p:sp>
        <p:nvSpPr>
          <p:cNvPr id="17" name="box 2">
            <a:extLst>
              <a:ext uri="{FF2B5EF4-FFF2-40B4-BE49-F238E27FC236}">
                <a16:creationId xmlns:a16="http://schemas.microsoft.com/office/drawing/2014/main" id="{6A09B204-A6D5-47B7-A7E6-4B60E53FCA6D}"/>
              </a:ext>
            </a:extLst>
          </p:cNvPr>
          <p:cNvSpPr>
            <a:spLocks noChangeAspect="1"/>
          </p:cNvSpPr>
          <p:nvPr/>
        </p:nvSpPr>
        <p:spPr>
          <a:xfrm>
            <a:off x="1384897" y="2646429"/>
            <a:ext cx="365760" cy="365760"/>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heckmark 2" descr="复选标记">
            <a:extLst>
              <a:ext uri="{FF2B5EF4-FFF2-40B4-BE49-F238E27FC236}">
                <a16:creationId xmlns:a16="http://schemas.microsoft.com/office/drawing/2014/main" id="{FED5E9F8-9122-42C4-8FE3-B9F23E5649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1485" y="2554989"/>
            <a:ext cx="457200" cy="457200"/>
          </a:xfrm>
          <a:prstGeom prst="rect">
            <a:avLst/>
          </a:prstGeom>
        </p:spPr>
      </p:pic>
      <p:sp>
        <p:nvSpPr>
          <p:cNvPr id="19" name="文本框 18">
            <a:extLst>
              <a:ext uri="{FF2B5EF4-FFF2-40B4-BE49-F238E27FC236}">
                <a16:creationId xmlns:a16="http://schemas.microsoft.com/office/drawing/2014/main" id="{246E8185-FBF6-44D6-91D5-C23DB1CF1270}"/>
              </a:ext>
            </a:extLst>
          </p:cNvPr>
          <p:cNvSpPr txBox="1"/>
          <p:nvPr/>
        </p:nvSpPr>
        <p:spPr>
          <a:xfrm>
            <a:off x="1965119" y="3163587"/>
            <a:ext cx="9144000" cy="923330"/>
          </a:xfrm>
          <a:prstGeom prst="rect">
            <a:avLst/>
          </a:prstGeom>
          <a:noFill/>
        </p:spPr>
        <p:txBody>
          <a:bodyPr wrap="square">
            <a:spAutoFit/>
          </a:bodyPr>
          <a:lstStyle/>
          <a:p>
            <a:pPr algn="just"/>
            <a:r>
              <a:rPr lang="en-US" sz="1800" b="0" i="0" u="none" strike="noStrike" baseline="0" dirty="0">
                <a:solidFill>
                  <a:srgbClr val="0D2124"/>
                </a:solidFill>
                <a:latin typeface="Calibri" panose="020F0502020204030204" pitchFamily="34" charset="0"/>
                <a:cs typeface="Calibri" panose="020F0502020204030204" pitchFamily="34" charset="0"/>
              </a:rPr>
              <a:t>Meetings are most</a:t>
            </a:r>
            <a:r>
              <a:rPr lang="en-US" sz="1800" b="0" i="0" u="none" strike="noStrike" dirty="0">
                <a:solidFill>
                  <a:srgbClr val="0D2124"/>
                </a:solidFill>
                <a:latin typeface="Calibri" panose="020F0502020204030204" pitchFamily="34" charset="0"/>
                <a:cs typeface="Calibri" panose="020F0502020204030204" pitchFamily="34" charset="0"/>
              </a:rPr>
              <a:t> often virtual. </a:t>
            </a:r>
            <a:r>
              <a:rPr lang="en-US" b="1" dirty="0">
                <a:solidFill>
                  <a:srgbClr val="0D2124"/>
                </a:solidFill>
                <a:latin typeface="Calibri" panose="020F0502020204030204" pitchFamily="34" charset="0"/>
                <a:cs typeface="Calibri" panose="020F0502020204030204" pitchFamily="34" charset="0"/>
              </a:rPr>
              <a:t>Add to that the normal problems with getting a group of people together at any one time</a:t>
            </a:r>
            <a:r>
              <a:rPr lang="en-US" dirty="0">
                <a:solidFill>
                  <a:srgbClr val="0D2124"/>
                </a:solidFill>
                <a:latin typeface="Calibri" panose="020F0502020204030204" pitchFamily="34" charset="0"/>
                <a:cs typeface="Calibri" panose="020F0502020204030204" pitchFamily="34" charset="0"/>
              </a:rPr>
              <a:t>, plus illnesses, other meetings, holidays... It is a wonder that group members keep in touch with each other at all. </a:t>
            </a:r>
            <a:endParaRPr lang="en-US" dirty="0">
              <a:latin typeface="Calibri" panose="020F0502020204030204" pitchFamily="34" charset="0"/>
              <a:cs typeface="Calibri" panose="020F0502020204030204" pitchFamily="34" charset="0"/>
            </a:endParaRPr>
          </a:p>
        </p:txBody>
      </p:sp>
      <p:sp>
        <p:nvSpPr>
          <p:cNvPr id="20" name="文本框 19">
            <a:extLst>
              <a:ext uri="{FF2B5EF4-FFF2-40B4-BE49-F238E27FC236}">
                <a16:creationId xmlns:a16="http://schemas.microsoft.com/office/drawing/2014/main" id="{97C2C2A2-B65D-456E-994C-2D9920140927}"/>
              </a:ext>
            </a:extLst>
          </p:cNvPr>
          <p:cNvSpPr txBox="1"/>
          <p:nvPr/>
        </p:nvSpPr>
        <p:spPr>
          <a:xfrm>
            <a:off x="1965119" y="4325228"/>
            <a:ext cx="3504503" cy="400110"/>
          </a:xfrm>
          <a:prstGeom prst="rect">
            <a:avLst/>
          </a:prstGeom>
          <a:noFill/>
        </p:spPr>
        <p:txBody>
          <a:bodyPr wrap="square">
            <a:spAutoFit/>
          </a:bodyPr>
          <a:lstStyle/>
          <a:p>
            <a:r>
              <a:rPr lang="en-US" sz="2000" b="1" dirty="0">
                <a:solidFill>
                  <a:srgbClr val="0D2124"/>
                </a:solidFill>
                <a:latin typeface="Calibri" panose="020F0502020204030204" pitchFamily="34" charset="0"/>
                <a:cs typeface="Calibri" panose="020F0502020204030204" pitchFamily="34" charset="0"/>
              </a:rPr>
              <a:t>Work towards a common goal</a:t>
            </a:r>
            <a:endParaRPr lang="en-US" sz="2000" b="1" dirty="0">
              <a:latin typeface="Calibri" panose="020F0502020204030204" pitchFamily="34" charset="0"/>
              <a:cs typeface="Calibri" panose="020F0502020204030204" pitchFamily="34" charset="0"/>
            </a:endParaRPr>
          </a:p>
        </p:txBody>
      </p:sp>
      <p:sp>
        <p:nvSpPr>
          <p:cNvPr id="22" name="box 3">
            <a:extLst>
              <a:ext uri="{FF2B5EF4-FFF2-40B4-BE49-F238E27FC236}">
                <a16:creationId xmlns:a16="http://schemas.microsoft.com/office/drawing/2014/main" id="{A5B0FAD3-756B-4CE1-BE45-D2DEDA3DA408}"/>
              </a:ext>
            </a:extLst>
          </p:cNvPr>
          <p:cNvSpPr>
            <a:spLocks noChangeAspect="1"/>
          </p:cNvSpPr>
          <p:nvPr/>
        </p:nvSpPr>
        <p:spPr>
          <a:xfrm>
            <a:off x="1382837" y="4343597"/>
            <a:ext cx="365760" cy="365760"/>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checkmark 3" descr="复选标记">
            <a:extLst>
              <a:ext uri="{FF2B5EF4-FFF2-40B4-BE49-F238E27FC236}">
                <a16:creationId xmlns:a16="http://schemas.microsoft.com/office/drawing/2014/main" id="{B69142DD-2D65-4235-B24D-26523F5A2D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9425" y="4252157"/>
            <a:ext cx="457200" cy="457200"/>
          </a:xfrm>
          <a:prstGeom prst="rect">
            <a:avLst/>
          </a:prstGeom>
        </p:spPr>
      </p:pic>
      <p:sp>
        <p:nvSpPr>
          <p:cNvPr id="25" name="文本框 24">
            <a:extLst>
              <a:ext uri="{FF2B5EF4-FFF2-40B4-BE49-F238E27FC236}">
                <a16:creationId xmlns:a16="http://schemas.microsoft.com/office/drawing/2014/main" id="{6927C274-C482-4536-BC57-3FF1446C707C}"/>
              </a:ext>
            </a:extLst>
          </p:cNvPr>
          <p:cNvSpPr txBox="1"/>
          <p:nvPr/>
        </p:nvSpPr>
        <p:spPr>
          <a:xfrm>
            <a:off x="1965119" y="5151116"/>
            <a:ext cx="3504503" cy="400110"/>
          </a:xfrm>
          <a:prstGeom prst="rect">
            <a:avLst/>
          </a:prstGeom>
          <a:noFill/>
        </p:spPr>
        <p:txBody>
          <a:bodyPr wrap="square">
            <a:spAutoFit/>
          </a:bodyPr>
          <a:lstStyle/>
          <a:p>
            <a:r>
              <a:rPr lang="en-US" sz="2000" b="1" dirty="0">
                <a:solidFill>
                  <a:srgbClr val="0D2124"/>
                </a:solidFill>
                <a:latin typeface="Calibri" panose="020F0502020204030204" pitchFamily="34" charset="0"/>
                <a:cs typeface="Calibri" panose="020F0502020204030204" pitchFamily="34" charset="0"/>
              </a:rPr>
              <a:t>Keep communication open</a:t>
            </a:r>
            <a:endParaRPr lang="en-US" sz="2000" b="1" dirty="0">
              <a:latin typeface="Calibri" panose="020F0502020204030204" pitchFamily="34" charset="0"/>
              <a:cs typeface="Calibri" panose="020F0502020204030204" pitchFamily="34" charset="0"/>
            </a:endParaRPr>
          </a:p>
        </p:txBody>
      </p:sp>
      <p:sp>
        <p:nvSpPr>
          <p:cNvPr id="26" name="文本框 25">
            <a:extLst>
              <a:ext uri="{FF2B5EF4-FFF2-40B4-BE49-F238E27FC236}">
                <a16:creationId xmlns:a16="http://schemas.microsoft.com/office/drawing/2014/main" id="{038125D8-87C7-4446-9427-5F3B63675120}"/>
              </a:ext>
            </a:extLst>
          </p:cNvPr>
          <p:cNvSpPr txBox="1"/>
          <p:nvPr/>
        </p:nvSpPr>
        <p:spPr>
          <a:xfrm>
            <a:off x="1965119" y="5989886"/>
            <a:ext cx="4385347" cy="400110"/>
          </a:xfrm>
          <a:prstGeom prst="rect">
            <a:avLst/>
          </a:prstGeom>
          <a:noFill/>
        </p:spPr>
        <p:txBody>
          <a:bodyPr wrap="square">
            <a:spAutoFit/>
          </a:bodyPr>
          <a:lstStyle/>
          <a:p>
            <a:r>
              <a:rPr lang="en-US" sz="2000" b="1" dirty="0">
                <a:solidFill>
                  <a:srgbClr val="0D2124"/>
                </a:solidFill>
                <a:latin typeface="Calibri" panose="020F0502020204030204" pitchFamily="34" charset="0"/>
                <a:cs typeface="Calibri" panose="020F0502020204030204" pitchFamily="34" charset="0"/>
              </a:rPr>
              <a:t>Translate results into clear language</a:t>
            </a:r>
            <a:endParaRPr lang="en-US" sz="2000" b="1" dirty="0">
              <a:latin typeface="Calibri" panose="020F0502020204030204" pitchFamily="34" charset="0"/>
              <a:cs typeface="Calibri" panose="020F0502020204030204" pitchFamily="34" charset="0"/>
            </a:endParaRPr>
          </a:p>
        </p:txBody>
      </p:sp>
      <p:sp>
        <p:nvSpPr>
          <p:cNvPr id="28" name="box 4">
            <a:extLst>
              <a:ext uri="{FF2B5EF4-FFF2-40B4-BE49-F238E27FC236}">
                <a16:creationId xmlns:a16="http://schemas.microsoft.com/office/drawing/2014/main" id="{6B653D3C-0AEE-43BB-AB94-9F6C17A8501C}"/>
              </a:ext>
            </a:extLst>
          </p:cNvPr>
          <p:cNvSpPr>
            <a:spLocks noChangeAspect="1"/>
          </p:cNvSpPr>
          <p:nvPr/>
        </p:nvSpPr>
        <p:spPr>
          <a:xfrm>
            <a:off x="1382837" y="5173421"/>
            <a:ext cx="365760" cy="365760"/>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checkmark 4" descr="复选标记">
            <a:extLst>
              <a:ext uri="{FF2B5EF4-FFF2-40B4-BE49-F238E27FC236}">
                <a16:creationId xmlns:a16="http://schemas.microsoft.com/office/drawing/2014/main" id="{01E4E654-C4B1-45FC-9C88-F3AFB966FA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9425" y="5081981"/>
            <a:ext cx="457200" cy="457200"/>
          </a:xfrm>
          <a:prstGeom prst="rect">
            <a:avLst/>
          </a:prstGeom>
        </p:spPr>
      </p:pic>
      <p:sp>
        <p:nvSpPr>
          <p:cNvPr id="31" name="box 5">
            <a:extLst>
              <a:ext uri="{FF2B5EF4-FFF2-40B4-BE49-F238E27FC236}">
                <a16:creationId xmlns:a16="http://schemas.microsoft.com/office/drawing/2014/main" id="{E6ECF990-D7A1-4F4F-A0E8-BE99C9F557A6}"/>
              </a:ext>
            </a:extLst>
          </p:cNvPr>
          <p:cNvSpPr>
            <a:spLocks noChangeAspect="1"/>
          </p:cNvSpPr>
          <p:nvPr/>
        </p:nvSpPr>
        <p:spPr>
          <a:xfrm>
            <a:off x="1382837" y="6007061"/>
            <a:ext cx="365760" cy="365760"/>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checkmark 5" descr="复选标记">
            <a:extLst>
              <a:ext uri="{FF2B5EF4-FFF2-40B4-BE49-F238E27FC236}">
                <a16:creationId xmlns:a16="http://schemas.microsoft.com/office/drawing/2014/main" id="{920F9EB7-CC96-4602-98FA-1CAECC4045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9425" y="5915621"/>
            <a:ext cx="457200" cy="457200"/>
          </a:xfrm>
          <a:prstGeom prst="rect">
            <a:avLst/>
          </a:prstGeom>
        </p:spPr>
      </p:pic>
      <p:sp>
        <p:nvSpPr>
          <p:cNvPr id="33" name="文本框 32">
            <a:extLst>
              <a:ext uri="{FF2B5EF4-FFF2-40B4-BE49-F238E27FC236}">
                <a16:creationId xmlns:a16="http://schemas.microsoft.com/office/drawing/2014/main" id="{F7776EB3-C9B9-40AA-8D7A-FDBB4FFB9DDB}"/>
              </a:ext>
            </a:extLst>
          </p:cNvPr>
          <p:cNvSpPr txBox="1"/>
          <p:nvPr/>
        </p:nvSpPr>
        <p:spPr>
          <a:xfrm>
            <a:off x="1" y="6519446"/>
            <a:ext cx="12192000" cy="338554"/>
          </a:xfrm>
          <a:prstGeom prst="rect">
            <a:avLst/>
          </a:prstGeom>
          <a:noFill/>
        </p:spPr>
        <p:txBody>
          <a:bodyPr wrap="square">
            <a:spAutoFit/>
          </a:bodyPr>
          <a:lstStyle>
            <a:defPPr>
              <a:defRPr lang="zh-CN"/>
            </a:defPPr>
            <a:lvl1pPr algn="ctr">
              <a:defRPr sz="1600" b="0" i="0">
                <a:solidFill>
                  <a:srgbClr val="333333"/>
                </a:solidFill>
                <a:effectLst/>
                <a:latin typeface="Calibri" panose="020F0502020204030204" pitchFamily="34" charset="0"/>
                <a:cs typeface="Calibri" panose="020F0502020204030204" pitchFamily="34" charset="0"/>
              </a:defRPr>
            </a:lvl1pPr>
          </a:lstStyle>
          <a:p>
            <a:r>
              <a:rPr lang="en-US" dirty="0">
                <a:hlinkClick r:id="rId4"/>
              </a:rPr>
              <a:t>https://www.jobs.ac.uk/media/pdf/careers/resources/making-academic-collaboration-work.pdf</a:t>
            </a:r>
            <a:endParaRPr lang="en-US" dirty="0"/>
          </a:p>
        </p:txBody>
      </p:sp>
    </p:spTree>
    <p:extLst>
      <p:ext uri="{BB962C8B-B14F-4D97-AF65-F5344CB8AC3E}">
        <p14:creationId xmlns:p14="http://schemas.microsoft.com/office/powerpoint/2010/main" val="28096867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nextCondLst>
                <p:cond evt="onClick" delay="0">
                  <p:tgtEl>
                    <p:spTgt spid="10"/>
                  </p:tgtEl>
                </p:cond>
              </p:nextCondLst>
            </p:seq>
            <p:seq concurrent="1" nextAc="seek">
              <p:cTn id="13" restart="whenNotActive" fill="hold" evtFilter="cancelBubble" nodeType="interactiveSeq">
                <p:stCondLst>
                  <p:cond evt="onClick" delay="0">
                    <p:tgtEl>
                      <p:spTgt spid="17"/>
                    </p:tgtEl>
                  </p:cond>
                </p:stCondLst>
                <p:endSync evt="end" delay="0">
                  <p:rtn val="all"/>
                </p:endSync>
                <p:childTnLst>
                  <p:par>
                    <p:cTn id="14" fill="hold">
                      <p:stCondLst>
                        <p:cond delay="0"/>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childTnLst>
              </p:cTn>
              <p:nextCondLst>
                <p:cond evt="onClick" delay="0">
                  <p:tgtEl>
                    <p:spTgt spid="17"/>
                  </p:tgtEl>
                </p:cond>
              </p:nextCondLst>
            </p:seq>
            <p:seq concurrent="1" nextAc="seek">
              <p:cTn id="24" restart="whenNotActive" fill="hold" evtFilter="cancelBubble" nodeType="interactiveSeq">
                <p:stCondLst>
                  <p:cond evt="onClick" delay="0">
                    <p:tgtEl>
                      <p:spTgt spid="18"/>
                    </p:tgtEl>
                  </p:cond>
                </p:stCondLst>
                <p:endSync evt="end" delay="0">
                  <p:rtn val="all"/>
                </p:endSync>
                <p:childTnLst>
                  <p:par>
                    <p:cTn id="25" fill="hold">
                      <p:stCondLst>
                        <p:cond delay="0"/>
                      </p:stCondLst>
                      <p:childTnLst>
                        <p:par>
                          <p:cTn id="26" fill="hold">
                            <p:stCondLst>
                              <p:cond delay="0"/>
                            </p:stCondLst>
                            <p:childTnLst>
                              <p:par>
                                <p:cTn id="27" presetID="1" presetClass="exit" presetSubtype="0" fill="hold" grpId="1" nodeType="withEffect">
                                  <p:stCondLst>
                                    <p:cond delay="0"/>
                                  </p:stCondLst>
                                  <p:childTnLst>
                                    <p:set>
                                      <p:cBhvr>
                                        <p:cTn id="28" dur="1" fill="hold">
                                          <p:stCondLst>
                                            <p:cond delay="0"/>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8"/>
                  </p:tgtEl>
                </p:cond>
              </p:nextCondLst>
            </p:seq>
            <p:seq concurrent="1" nextAc="seek">
              <p:cTn id="29" restart="whenNotActive" fill="hold" evtFilter="cancelBubble" nodeType="interactiveSeq">
                <p:stCondLst>
                  <p:cond evt="onClick" delay="0">
                    <p:tgtEl>
                      <p:spTgt spid="9"/>
                    </p:tgtEl>
                  </p:cond>
                </p:stCondLst>
                <p:endSync evt="end" delay="0">
                  <p:rtn val="all"/>
                </p:endSync>
                <p:childTnLst>
                  <p:par>
                    <p:cTn id="30" fill="hold">
                      <p:stCondLst>
                        <p:cond delay="0"/>
                      </p:stCondLst>
                      <p:childTnLst>
                        <p:par>
                          <p:cTn id="31" fill="hold">
                            <p:stCondLst>
                              <p:cond delay="0"/>
                            </p:stCondLst>
                            <p:childTnLst>
                              <p:par>
                                <p:cTn id="32" presetID="1" presetClass="exit" presetSubtype="0" fill="hold" grpId="1" nodeType="withEffect">
                                  <p:stCondLst>
                                    <p:cond delay="0"/>
                                  </p:stCondLst>
                                  <p:childTnLst>
                                    <p:set>
                                      <p:cBhvr>
                                        <p:cTn id="33" dur="1" fill="hold">
                                          <p:stCondLst>
                                            <p:cond delay="0"/>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34" restart="whenNotActive" fill="hold" evtFilter="cancelBubble" nodeType="interactiveSeq">
                <p:stCondLst>
                  <p:cond evt="onClick" delay="0">
                    <p:tgtEl>
                      <p:spTgt spid="22"/>
                    </p:tgtEl>
                  </p:cond>
                </p:stCondLst>
                <p:endSync evt="end" delay="0">
                  <p:rtn val="all"/>
                </p:endSync>
                <p:childTnLst>
                  <p:par>
                    <p:cTn id="35" fill="hold">
                      <p:stCondLst>
                        <p:cond delay="0"/>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nextCondLst>
                <p:cond evt="onClick" delay="0">
                  <p:tgtEl>
                    <p:spTgt spid="22"/>
                  </p:tgtEl>
                </p:cond>
              </p:nextCondLst>
            </p:seq>
            <p:seq concurrent="1" nextAc="seek">
              <p:cTn id="43" restart="whenNotActive" fill="hold" evtFilter="cancelBubble" nodeType="interactiveSeq">
                <p:stCondLst>
                  <p:cond evt="onClick" delay="0">
                    <p:tgtEl>
                      <p:spTgt spid="28"/>
                    </p:tgtEl>
                  </p:cond>
                </p:stCondLst>
                <p:endSync evt="end" delay="0">
                  <p:rtn val="all"/>
                </p:endSync>
                <p:childTnLst>
                  <p:par>
                    <p:cTn id="44" fill="hold">
                      <p:stCondLst>
                        <p:cond delay="0"/>
                      </p:stCondLst>
                      <p:childTnLst>
                        <p:par>
                          <p:cTn id="45" fill="hold">
                            <p:stCondLst>
                              <p:cond delay="0"/>
                            </p:stCondLst>
                            <p:childTnLst>
                              <p:par>
                                <p:cTn id="46" presetID="1" presetClass="entr" presetSubtype="0" fill="hold" grpId="1" nodeType="clickEffect">
                                  <p:stCondLst>
                                    <p:cond delay="0"/>
                                  </p:stCondLst>
                                  <p:childTnLst>
                                    <p:set>
                                      <p:cBhvr>
                                        <p:cTn id="47" dur="1" fill="hold">
                                          <p:stCondLst>
                                            <p:cond delay="0"/>
                                          </p:stCondLst>
                                        </p:cTn>
                                        <p:tgtEl>
                                          <p:spTgt spid="2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9"/>
                                        </p:tgtEl>
                                        <p:attrNameLst>
                                          <p:attrName>style.visibility</p:attrName>
                                        </p:attrNameLst>
                                      </p:cBhvr>
                                      <p:to>
                                        <p:strVal val="visible"/>
                                      </p:to>
                                    </p:set>
                                  </p:childTnLst>
                                </p:cTn>
                              </p:par>
                            </p:childTnLst>
                          </p:cTn>
                        </p:par>
                      </p:childTnLst>
                    </p:cTn>
                  </p:par>
                </p:childTnLst>
              </p:cTn>
              <p:nextCondLst>
                <p:cond evt="onClick" delay="0">
                  <p:tgtEl>
                    <p:spTgt spid="28"/>
                  </p:tgtEl>
                </p:cond>
              </p:nextCondLst>
            </p:seq>
            <p:seq concurrent="1" nextAc="seek">
              <p:cTn id="52" restart="whenNotActive" fill="hold" evtFilter="cancelBubble" nodeType="interactiveSeq">
                <p:stCondLst>
                  <p:cond evt="onClick" delay="0">
                    <p:tgtEl>
                      <p:spTgt spid="31"/>
                    </p:tgtEl>
                  </p:cond>
                </p:stCondLst>
                <p:endSync evt="end" delay="0">
                  <p:rtn val="all"/>
                </p:endSync>
                <p:childTnLst>
                  <p:par>
                    <p:cTn id="53" fill="hold">
                      <p:stCondLst>
                        <p:cond delay="0"/>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childTnLst>
              </p:cTn>
              <p:nextCondLst>
                <p:cond evt="onClick" delay="0">
                  <p:tgtEl>
                    <p:spTgt spid="31"/>
                  </p:tgtEl>
                </p:cond>
              </p:nextCondLst>
            </p:seq>
          </p:childTnLst>
        </p:cTn>
      </p:par>
    </p:tnLst>
    <p:bldLst>
      <p:bldP spid="7" grpId="0"/>
      <p:bldP spid="12" grpId="0"/>
      <p:bldP spid="12" grpId="1"/>
      <p:bldP spid="13" grpId="0"/>
      <p:bldP spid="19" grpId="0"/>
      <p:bldP spid="19" grpId="1"/>
      <p:bldP spid="20" grpId="0"/>
      <p:bldP spid="25" grpId="1"/>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2E22A3-3766-4311-BC5B-40AB8CFDB9BD}"/>
              </a:ext>
            </a:extLst>
          </p:cNvPr>
          <p:cNvSpPr>
            <a:spLocks noGrp="1"/>
          </p:cNvSpPr>
          <p:nvPr>
            <p:ph type="title"/>
          </p:nvPr>
        </p:nvSpPr>
        <p:spPr/>
        <p:txBody>
          <a:bodyPr/>
          <a:lstStyle/>
          <a:p>
            <a:r>
              <a:rPr lang="en-US" dirty="0"/>
              <a:t>How researchers think about collaboration?</a:t>
            </a:r>
          </a:p>
        </p:txBody>
      </p:sp>
      <p:grpSp>
        <p:nvGrpSpPr>
          <p:cNvPr id="6" name="组合 5">
            <a:extLst>
              <a:ext uri="{FF2B5EF4-FFF2-40B4-BE49-F238E27FC236}">
                <a16:creationId xmlns:a16="http://schemas.microsoft.com/office/drawing/2014/main" id="{1B30ADB2-66E3-47D7-9B89-4323B2E6A12F}"/>
              </a:ext>
            </a:extLst>
          </p:cNvPr>
          <p:cNvGrpSpPr/>
          <p:nvPr/>
        </p:nvGrpSpPr>
        <p:grpSpPr>
          <a:xfrm rot="20915284">
            <a:off x="5109676" y="1372636"/>
            <a:ext cx="1972647" cy="1896246"/>
            <a:chOff x="5754846" y="2256521"/>
            <a:chExt cx="1972647" cy="1896246"/>
          </a:xfrm>
        </p:grpSpPr>
        <p:sp>
          <p:nvSpPr>
            <p:cNvPr id="7" name="不完整圆 6">
              <a:extLst>
                <a:ext uri="{FF2B5EF4-FFF2-40B4-BE49-F238E27FC236}">
                  <a16:creationId xmlns:a16="http://schemas.microsoft.com/office/drawing/2014/main" id="{54F87F34-E845-47AF-B71A-4F381758A124}"/>
                </a:ext>
              </a:extLst>
            </p:cNvPr>
            <p:cNvSpPr>
              <a:spLocks noChangeAspect="1"/>
            </p:cNvSpPr>
            <p:nvPr/>
          </p:nvSpPr>
          <p:spPr>
            <a:xfrm>
              <a:off x="5754846" y="2323967"/>
              <a:ext cx="1828800" cy="1828800"/>
            </a:xfrm>
            <a:prstGeom prst="pie">
              <a:avLst>
                <a:gd name="adj1" fmla="val 0"/>
                <a:gd name="adj2" fmla="val 18144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不完整圆 7">
              <a:extLst>
                <a:ext uri="{FF2B5EF4-FFF2-40B4-BE49-F238E27FC236}">
                  <a16:creationId xmlns:a16="http://schemas.microsoft.com/office/drawing/2014/main" id="{E076D150-12AB-460F-AE8A-6D78B99BB6A4}"/>
                </a:ext>
              </a:extLst>
            </p:cNvPr>
            <p:cNvSpPr>
              <a:spLocks noChangeAspect="1"/>
            </p:cNvSpPr>
            <p:nvPr/>
          </p:nvSpPr>
          <p:spPr>
            <a:xfrm>
              <a:off x="5898693" y="2256521"/>
              <a:ext cx="1828800" cy="1828800"/>
            </a:xfrm>
            <a:prstGeom prst="pie">
              <a:avLst>
                <a:gd name="adj1" fmla="val 18144000"/>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9" name="组合 8">
            <a:extLst>
              <a:ext uri="{FF2B5EF4-FFF2-40B4-BE49-F238E27FC236}">
                <a16:creationId xmlns:a16="http://schemas.microsoft.com/office/drawing/2014/main" id="{4741ADB8-7298-4882-A747-E70B529F699C}"/>
              </a:ext>
            </a:extLst>
          </p:cNvPr>
          <p:cNvGrpSpPr/>
          <p:nvPr/>
        </p:nvGrpSpPr>
        <p:grpSpPr>
          <a:xfrm rot="20856679">
            <a:off x="9108827" y="1406707"/>
            <a:ext cx="1922139" cy="1900575"/>
            <a:chOff x="5754847" y="2252191"/>
            <a:chExt cx="1922139" cy="1900575"/>
          </a:xfrm>
        </p:grpSpPr>
        <p:sp>
          <p:nvSpPr>
            <p:cNvPr id="10" name="不完整圆 9">
              <a:extLst>
                <a:ext uri="{FF2B5EF4-FFF2-40B4-BE49-F238E27FC236}">
                  <a16:creationId xmlns:a16="http://schemas.microsoft.com/office/drawing/2014/main" id="{C2EAB5C9-2434-4C4B-AFE5-F94A15CDC466}"/>
                </a:ext>
              </a:extLst>
            </p:cNvPr>
            <p:cNvSpPr>
              <a:spLocks noChangeAspect="1"/>
            </p:cNvSpPr>
            <p:nvPr/>
          </p:nvSpPr>
          <p:spPr>
            <a:xfrm>
              <a:off x="5754847" y="2323966"/>
              <a:ext cx="1828800" cy="1828800"/>
            </a:xfrm>
            <a:prstGeom prst="pie">
              <a:avLst>
                <a:gd name="adj1" fmla="val 0"/>
                <a:gd name="adj2" fmla="val 17064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不完整圆 10">
              <a:extLst>
                <a:ext uri="{FF2B5EF4-FFF2-40B4-BE49-F238E27FC236}">
                  <a16:creationId xmlns:a16="http://schemas.microsoft.com/office/drawing/2014/main" id="{030562C5-485F-43B9-AB6D-76F961A7712F}"/>
                </a:ext>
              </a:extLst>
            </p:cNvPr>
            <p:cNvSpPr>
              <a:spLocks noChangeAspect="1"/>
            </p:cNvSpPr>
            <p:nvPr/>
          </p:nvSpPr>
          <p:spPr>
            <a:xfrm>
              <a:off x="5848186" y="2252191"/>
              <a:ext cx="1828800" cy="1828800"/>
            </a:xfrm>
            <a:prstGeom prst="pie">
              <a:avLst>
                <a:gd name="adj1" fmla="val 17064000"/>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3" name="文本框 12">
            <a:extLst>
              <a:ext uri="{FF2B5EF4-FFF2-40B4-BE49-F238E27FC236}">
                <a16:creationId xmlns:a16="http://schemas.microsoft.com/office/drawing/2014/main" id="{0E073489-4C7A-47AD-9E1E-30D84F3D001C}"/>
              </a:ext>
            </a:extLst>
          </p:cNvPr>
          <p:cNvSpPr txBox="1"/>
          <p:nvPr/>
        </p:nvSpPr>
        <p:spPr>
          <a:xfrm>
            <a:off x="0" y="6519446"/>
            <a:ext cx="12191999" cy="338554"/>
          </a:xfrm>
          <a:prstGeom prst="rect">
            <a:avLst/>
          </a:prstGeom>
          <a:noFill/>
        </p:spPr>
        <p:txBody>
          <a:bodyPr wrap="square">
            <a:spAutoFit/>
          </a:bodyPr>
          <a:lstStyle>
            <a:defPPr>
              <a:defRPr lang="zh-CN"/>
            </a:defPPr>
            <a:lvl1pPr algn="ctr">
              <a:defRPr sz="1600" b="0" i="0">
                <a:solidFill>
                  <a:srgbClr val="333333"/>
                </a:solidFill>
                <a:effectLst/>
                <a:latin typeface="Calibri" panose="020F0502020204030204" pitchFamily="34" charset="0"/>
                <a:cs typeface="Calibri" panose="020F0502020204030204" pitchFamily="34" charset="0"/>
              </a:defRPr>
            </a:lvl1pPr>
          </a:lstStyle>
          <a:p>
            <a:r>
              <a:rPr lang="en-US" dirty="0"/>
              <a:t>Survey provided by </a:t>
            </a:r>
            <a:r>
              <a:rPr lang="en-US" dirty="0">
                <a:hlinkClick r:id="rId2"/>
              </a:rPr>
              <a:t>https://www.jobs.ac.uk/</a:t>
            </a:r>
            <a:endParaRPr lang="en-US" dirty="0"/>
          </a:p>
        </p:txBody>
      </p:sp>
      <p:sp>
        <p:nvSpPr>
          <p:cNvPr id="15" name="文本框 14">
            <a:extLst>
              <a:ext uri="{FF2B5EF4-FFF2-40B4-BE49-F238E27FC236}">
                <a16:creationId xmlns:a16="http://schemas.microsoft.com/office/drawing/2014/main" id="{75C41114-1831-49E9-ACB2-010917E925AA}"/>
              </a:ext>
            </a:extLst>
          </p:cNvPr>
          <p:cNvSpPr txBox="1"/>
          <p:nvPr/>
        </p:nvSpPr>
        <p:spPr>
          <a:xfrm>
            <a:off x="549191" y="4576617"/>
            <a:ext cx="3200400" cy="1015663"/>
          </a:xfrm>
          <a:prstGeom prst="rect">
            <a:avLst/>
          </a:prstGeom>
          <a:noFill/>
        </p:spPr>
        <p:txBody>
          <a:bodyPr wrap="square">
            <a:spAutoFit/>
          </a:bodyPr>
          <a:lstStyle/>
          <a:p>
            <a:pPr algn="ctr"/>
            <a:r>
              <a:rPr lang="en-US" sz="2000" b="1" i="0" u="none" strike="noStrike" baseline="0" dirty="0">
                <a:solidFill>
                  <a:schemeClr val="accent1"/>
                </a:solidFill>
                <a:latin typeface="Calibri" panose="020F0502020204030204" pitchFamily="34" charset="0"/>
                <a:cs typeface="Calibri" panose="020F0502020204030204" pitchFamily="34" charset="0"/>
              </a:rPr>
              <a:t>91% </a:t>
            </a:r>
            <a:r>
              <a:rPr lang="en-US" sz="2000" i="0" u="none" strike="noStrike" baseline="0" dirty="0">
                <a:latin typeface="Calibri" panose="020F0502020204030204" pitchFamily="34" charset="0"/>
                <a:cs typeface="Calibri" panose="020F0502020204030204" pitchFamily="34" charset="0"/>
              </a:rPr>
              <a:t>of researchers agreed that collaboration increases </a:t>
            </a:r>
            <a:r>
              <a:rPr lang="en-US" sz="2000" b="1" i="0" u="none" strike="noStrike" baseline="0" dirty="0">
                <a:solidFill>
                  <a:schemeClr val="accent1"/>
                </a:solidFill>
                <a:latin typeface="Calibri" panose="020F0502020204030204" pitchFamily="34" charset="0"/>
                <a:cs typeface="Calibri" panose="020F0502020204030204" pitchFamily="34" charset="0"/>
              </a:rPr>
              <a:t>research impact</a:t>
            </a:r>
            <a:endParaRPr lang="en-US" sz="2000" b="1" dirty="0">
              <a:solidFill>
                <a:schemeClr val="accent1"/>
              </a:solidFill>
              <a:latin typeface="Calibri" panose="020F0502020204030204" pitchFamily="34" charset="0"/>
              <a:cs typeface="Calibri" panose="020F0502020204030204" pitchFamily="34" charset="0"/>
            </a:endParaRPr>
          </a:p>
        </p:txBody>
      </p:sp>
      <p:grpSp>
        <p:nvGrpSpPr>
          <p:cNvPr id="3" name="组合 2">
            <a:extLst>
              <a:ext uri="{FF2B5EF4-FFF2-40B4-BE49-F238E27FC236}">
                <a16:creationId xmlns:a16="http://schemas.microsoft.com/office/drawing/2014/main" id="{128C6B0A-3C9E-4BE5-8AD8-4F2C4753FD65}"/>
              </a:ext>
            </a:extLst>
          </p:cNvPr>
          <p:cNvGrpSpPr/>
          <p:nvPr/>
        </p:nvGrpSpPr>
        <p:grpSpPr>
          <a:xfrm rot="8100000" flipH="1">
            <a:off x="1224776" y="1364886"/>
            <a:ext cx="2056163" cy="1894085"/>
            <a:chOff x="6212047" y="2258682"/>
            <a:chExt cx="2056163" cy="1894085"/>
          </a:xfrm>
        </p:grpSpPr>
        <p:sp>
          <p:nvSpPr>
            <p:cNvPr id="4" name="不完整圆 3">
              <a:extLst>
                <a:ext uri="{FF2B5EF4-FFF2-40B4-BE49-F238E27FC236}">
                  <a16:creationId xmlns:a16="http://schemas.microsoft.com/office/drawing/2014/main" id="{221C7726-7A7F-4B61-94B3-40EE633B165F}"/>
                </a:ext>
              </a:extLst>
            </p:cNvPr>
            <p:cNvSpPr>
              <a:spLocks noChangeAspect="1"/>
            </p:cNvSpPr>
            <p:nvPr/>
          </p:nvSpPr>
          <p:spPr>
            <a:xfrm>
              <a:off x="6212047" y="2323967"/>
              <a:ext cx="1828800" cy="1828800"/>
            </a:xfrm>
            <a:prstGeom prst="pie">
              <a:avLst>
                <a:gd name="adj1" fmla="val 0"/>
                <a:gd name="adj2" fmla="val 19656000"/>
              </a:avLst>
            </a:prstGeom>
            <a:solidFill>
              <a:schemeClr val="accent1">
                <a:lumMod val="75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不完整圆 4">
              <a:extLst>
                <a:ext uri="{FF2B5EF4-FFF2-40B4-BE49-F238E27FC236}">
                  <a16:creationId xmlns:a16="http://schemas.microsoft.com/office/drawing/2014/main" id="{40AFA648-D871-4EDC-B824-AC23480CB48C}"/>
                </a:ext>
              </a:extLst>
            </p:cNvPr>
            <p:cNvSpPr>
              <a:spLocks noChangeAspect="1"/>
            </p:cNvSpPr>
            <p:nvPr/>
          </p:nvSpPr>
          <p:spPr>
            <a:xfrm>
              <a:off x="6439410" y="2258682"/>
              <a:ext cx="1828800" cy="1828800"/>
            </a:xfrm>
            <a:prstGeom prst="pie">
              <a:avLst>
                <a:gd name="adj1" fmla="val 19656000"/>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7" name="文本框 16">
            <a:extLst>
              <a:ext uri="{FF2B5EF4-FFF2-40B4-BE49-F238E27FC236}">
                <a16:creationId xmlns:a16="http://schemas.microsoft.com/office/drawing/2014/main" id="{E5AB2AF5-A931-45D3-8F41-E61AD57FE582}"/>
              </a:ext>
            </a:extLst>
          </p:cNvPr>
          <p:cNvSpPr txBox="1"/>
          <p:nvPr/>
        </p:nvSpPr>
        <p:spPr>
          <a:xfrm>
            <a:off x="1790874" y="3570206"/>
            <a:ext cx="717033" cy="461665"/>
          </a:xfrm>
          <a:prstGeom prst="rect">
            <a:avLst/>
          </a:prstGeom>
          <a:noFill/>
        </p:spPr>
        <p:txBody>
          <a:bodyPr wrap="square">
            <a:spAutoFit/>
          </a:bodyPr>
          <a:lstStyle/>
          <a:p>
            <a:r>
              <a:rPr lang="en-US" sz="2400" b="1" i="0" u="none" strike="noStrike" baseline="0" dirty="0">
                <a:solidFill>
                  <a:schemeClr val="accent1"/>
                </a:solidFill>
                <a:latin typeface="Calibri" panose="020F0502020204030204" pitchFamily="34" charset="0"/>
                <a:cs typeface="Calibri" panose="020F0502020204030204" pitchFamily="34" charset="0"/>
              </a:rPr>
              <a:t>91% </a:t>
            </a:r>
            <a:endParaRPr lang="en-US" sz="2400" dirty="0">
              <a:solidFill>
                <a:schemeClr val="accent1"/>
              </a:solidFill>
            </a:endParaRPr>
          </a:p>
        </p:txBody>
      </p:sp>
      <p:sp>
        <p:nvSpPr>
          <p:cNvPr id="22" name="文本框 21">
            <a:extLst>
              <a:ext uri="{FF2B5EF4-FFF2-40B4-BE49-F238E27FC236}">
                <a16:creationId xmlns:a16="http://schemas.microsoft.com/office/drawing/2014/main" id="{AFF41262-29E1-41A1-B730-31886226F507}"/>
              </a:ext>
            </a:extLst>
          </p:cNvPr>
          <p:cNvSpPr txBox="1"/>
          <p:nvPr/>
        </p:nvSpPr>
        <p:spPr>
          <a:xfrm>
            <a:off x="4267200" y="4576619"/>
            <a:ext cx="3657600" cy="1323439"/>
          </a:xfrm>
          <a:prstGeom prst="rect">
            <a:avLst/>
          </a:prstGeom>
          <a:noFill/>
        </p:spPr>
        <p:txBody>
          <a:bodyPr wrap="square">
            <a:spAutoFit/>
          </a:bodyPr>
          <a:lstStyle/>
          <a:p>
            <a:pPr algn="ctr"/>
            <a:r>
              <a:rPr lang="en-US" sz="2000" b="1" i="0" u="none" strike="noStrike" baseline="0" dirty="0">
                <a:solidFill>
                  <a:schemeClr val="accent1"/>
                </a:solidFill>
                <a:latin typeface="Calibri" panose="020F0502020204030204" pitchFamily="34" charset="0"/>
                <a:cs typeface="Calibri" panose="020F0502020204030204" pitchFamily="34" charset="0"/>
              </a:rPr>
              <a:t>84% </a:t>
            </a:r>
            <a:r>
              <a:rPr lang="en-US" sz="2000" i="0" u="none" strike="noStrike" baseline="0" dirty="0">
                <a:latin typeface="Calibri" panose="020F0502020204030204" pitchFamily="34" charset="0"/>
                <a:cs typeface="Calibri" panose="020F0502020204030204" pitchFamily="34" charset="0"/>
              </a:rPr>
              <a:t>of researchers think that </a:t>
            </a:r>
            <a:r>
              <a:rPr lang="en-US" sz="2000" b="1" i="0" u="none" strike="noStrike" baseline="0" dirty="0">
                <a:solidFill>
                  <a:schemeClr val="accent1"/>
                </a:solidFill>
                <a:latin typeface="Calibri" panose="020F0502020204030204" pitchFamily="34" charset="0"/>
                <a:cs typeface="Calibri" panose="020F0502020204030204" pitchFamily="34" charset="0"/>
              </a:rPr>
              <a:t>informal collaborations</a:t>
            </a:r>
            <a:r>
              <a:rPr lang="en-US" sz="2000" i="0" u="none" strike="noStrike" baseline="0" dirty="0">
                <a:latin typeface="Calibri" panose="020F0502020204030204" pitchFamily="34" charset="0"/>
                <a:cs typeface="Calibri" panose="020F0502020204030204" pitchFamily="34" charset="0"/>
              </a:rPr>
              <a:t> are as important to </a:t>
            </a:r>
            <a:r>
              <a:rPr lang="en-US" sz="2000" b="1" i="0" u="none" strike="noStrike" baseline="0" dirty="0">
                <a:solidFill>
                  <a:schemeClr val="accent1"/>
                </a:solidFill>
                <a:latin typeface="Calibri" panose="020F0502020204030204" pitchFamily="34" charset="0"/>
                <a:cs typeface="Calibri" panose="020F0502020204030204" pitchFamily="34" charset="0"/>
              </a:rPr>
              <a:t>formal collaborations </a:t>
            </a:r>
            <a:r>
              <a:rPr lang="en-US" sz="2000" i="0" u="none" strike="noStrike" baseline="0" dirty="0">
                <a:latin typeface="Calibri" panose="020F0502020204030204" pitchFamily="34" charset="0"/>
                <a:cs typeface="Calibri" panose="020F0502020204030204" pitchFamily="34" charset="0"/>
              </a:rPr>
              <a:t>in their institution</a:t>
            </a:r>
            <a:endParaRPr lang="en-US" sz="2000" dirty="0">
              <a:latin typeface="Calibri" panose="020F0502020204030204" pitchFamily="34" charset="0"/>
              <a:cs typeface="Calibri" panose="020F0502020204030204" pitchFamily="34" charset="0"/>
            </a:endParaRPr>
          </a:p>
        </p:txBody>
      </p:sp>
      <p:sp>
        <p:nvSpPr>
          <p:cNvPr id="23" name="文本框 22">
            <a:extLst>
              <a:ext uri="{FF2B5EF4-FFF2-40B4-BE49-F238E27FC236}">
                <a16:creationId xmlns:a16="http://schemas.microsoft.com/office/drawing/2014/main" id="{96242177-2273-4122-AB42-DEB27523F225}"/>
              </a:ext>
            </a:extLst>
          </p:cNvPr>
          <p:cNvSpPr txBox="1"/>
          <p:nvPr/>
        </p:nvSpPr>
        <p:spPr>
          <a:xfrm>
            <a:off x="5737484" y="3570206"/>
            <a:ext cx="717032" cy="461665"/>
          </a:xfrm>
          <a:prstGeom prst="rect">
            <a:avLst/>
          </a:prstGeom>
          <a:noFill/>
        </p:spPr>
        <p:txBody>
          <a:bodyPr wrap="square">
            <a:spAutoFit/>
          </a:bodyPr>
          <a:lstStyle/>
          <a:p>
            <a:r>
              <a:rPr lang="en-US" sz="2400" b="1" i="0" u="none" strike="noStrike" baseline="0" dirty="0">
                <a:solidFill>
                  <a:schemeClr val="accent1"/>
                </a:solidFill>
                <a:latin typeface="Calibri" panose="020F0502020204030204" pitchFamily="34" charset="0"/>
                <a:cs typeface="Calibri" panose="020F0502020204030204" pitchFamily="34" charset="0"/>
              </a:rPr>
              <a:t>84% </a:t>
            </a:r>
            <a:endParaRPr lang="en-US" sz="2400" dirty="0">
              <a:solidFill>
                <a:schemeClr val="accent1"/>
              </a:solidFill>
            </a:endParaRPr>
          </a:p>
        </p:txBody>
      </p:sp>
      <p:sp>
        <p:nvSpPr>
          <p:cNvPr id="26" name="文本框 25">
            <a:extLst>
              <a:ext uri="{FF2B5EF4-FFF2-40B4-BE49-F238E27FC236}">
                <a16:creationId xmlns:a16="http://schemas.microsoft.com/office/drawing/2014/main" id="{580946B5-A706-40C6-B6F6-0EF5A4D2D760}"/>
              </a:ext>
            </a:extLst>
          </p:cNvPr>
          <p:cNvSpPr txBox="1"/>
          <p:nvPr/>
        </p:nvSpPr>
        <p:spPr>
          <a:xfrm>
            <a:off x="8278980" y="4576618"/>
            <a:ext cx="3657600" cy="1015663"/>
          </a:xfrm>
          <a:prstGeom prst="rect">
            <a:avLst/>
          </a:prstGeom>
          <a:noFill/>
        </p:spPr>
        <p:txBody>
          <a:bodyPr wrap="square">
            <a:spAutoFit/>
          </a:bodyPr>
          <a:lstStyle/>
          <a:p>
            <a:pPr algn="ctr"/>
            <a:r>
              <a:rPr lang="en-US" sz="2000" b="1" dirty="0">
                <a:solidFill>
                  <a:schemeClr val="accent1"/>
                </a:solidFill>
                <a:latin typeface="Calibri" panose="020F0502020204030204" pitchFamily="34" charset="0"/>
                <a:cs typeface="Calibri" panose="020F0502020204030204" pitchFamily="34" charset="0"/>
              </a:rPr>
              <a:t>79% </a:t>
            </a:r>
            <a:r>
              <a:rPr lang="en-US" sz="2000" i="0" u="none" strike="noStrike" baseline="0" dirty="0">
                <a:latin typeface="Calibri" panose="020F0502020204030204" pitchFamily="34" charset="0"/>
                <a:cs typeface="Calibri" panose="020F0502020204030204" pitchFamily="34" charset="0"/>
              </a:rPr>
              <a:t>of researchers said that collaboration makes them </a:t>
            </a:r>
            <a:r>
              <a:rPr lang="en-US" sz="2000" b="1" i="0" u="none" strike="noStrike" baseline="0" dirty="0">
                <a:solidFill>
                  <a:schemeClr val="accent1"/>
                </a:solidFill>
                <a:latin typeface="Calibri" panose="020F0502020204030204" pitchFamily="34" charset="0"/>
                <a:cs typeface="Calibri" panose="020F0502020204030204" pitchFamily="34" charset="0"/>
              </a:rPr>
              <a:t>more productive</a:t>
            </a:r>
            <a:endParaRPr lang="en-US" sz="2000" b="1" dirty="0">
              <a:solidFill>
                <a:schemeClr val="accent1"/>
              </a:solidFill>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22375F99-E1D2-442A-90AB-2EBC3775C844}"/>
              </a:ext>
            </a:extLst>
          </p:cNvPr>
          <p:cNvSpPr txBox="1"/>
          <p:nvPr/>
        </p:nvSpPr>
        <p:spPr>
          <a:xfrm>
            <a:off x="9749264" y="3570206"/>
            <a:ext cx="717032" cy="461665"/>
          </a:xfrm>
          <a:prstGeom prst="rect">
            <a:avLst/>
          </a:prstGeom>
          <a:noFill/>
        </p:spPr>
        <p:txBody>
          <a:bodyPr wrap="square">
            <a:spAutoFit/>
          </a:bodyPr>
          <a:lstStyle/>
          <a:p>
            <a:r>
              <a:rPr lang="en-US" sz="2400" b="1" i="0" u="none" strike="noStrike" baseline="0" dirty="0">
                <a:solidFill>
                  <a:schemeClr val="accent1"/>
                </a:solidFill>
                <a:latin typeface="Calibri" panose="020F0502020204030204" pitchFamily="34" charset="0"/>
                <a:cs typeface="Calibri" panose="020F0502020204030204" pitchFamily="34" charset="0"/>
              </a:rPr>
              <a:t>79% </a:t>
            </a:r>
            <a:endParaRPr lang="en-US" sz="2400" dirty="0">
              <a:solidFill>
                <a:schemeClr val="accent1"/>
              </a:solidFill>
            </a:endParaRPr>
          </a:p>
        </p:txBody>
      </p:sp>
      <p:sp>
        <p:nvSpPr>
          <p:cNvPr id="12" name="灯片编号占位符 11">
            <a:extLst>
              <a:ext uri="{FF2B5EF4-FFF2-40B4-BE49-F238E27FC236}">
                <a16:creationId xmlns:a16="http://schemas.microsoft.com/office/drawing/2014/main" id="{0890BBC1-7292-4B4A-AD57-F582FF47EB23}"/>
              </a:ext>
            </a:extLst>
          </p:cNvPr>
          <p:cNvSpPr>
            <a:spLocks noGrp="1"/>
          </p:cNvSpPr>
          <p:nvPr>
            <p:ph type="sldNum" sz="quarter" idx="12"/>
          </p:nvPr>
        </p:nvSpPr>
        <p:spPr/>
        <p:txBody>
          <a:bodyPr/>
          <a:lstStyle/>
          <a:p>
            <a:fld id="{6D9DF85F-1F7D-475C-AD8A-EC0EB92CD050}" type="slidenum">
              <a:rPr lang="en-US" smtClean="0"/>
              <a:t>18</a:t>
            </a:fld>
            <a:endParaRPr lang="en-US"/>
          </a:p>
        </p:txBody>
      </p:sp>
    </p:spTree>
    <p:extLst>
      <p:ext uri="{BB962C8B-B14F-4D97-AF65-F5344CB8AC3E}">
        <p14:creationId xmlns:p14="http://schemas.microsoft.com/office/powerpoint/2010/main" val="1836506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30123B-C9F7-4CCD-B6A6-5FCD436F3AE9}"/>
              </a:ext>
            </a:extLst>
          </p:cNvPr>
          <p:cNvSpPr>
            <a:spLocks noGrp="1"/>
          </p:cNvSpPr>
          <p:nvPr>
            <p:ph type="title"/>
          </p:nvPr>
        </p:nvSpPr>
        <p:spPr/>
        <p:txBody>
          <a:bodyPr/>
          <a:lstStyle/>
          <a:p>
            <a:r>
              <a:rPr lang="en-US" dirty="0"/>
              <a:t>What are the benefits?</a:t>
            </a:r>
          </a:p>
        </p:txBody>
      </p:sp>
      <p:grpSp>
        <p:nvGrpSpPr>
          <p:cNvPr id="24" name="组合 23">
            <a:extLst>
              <a:ext uri="{FF2B5EF4-FFF2-40B4-BE49-F238E27FC236}">
                <a16:creationId xmlns:a16="http://schemas.microsoft.com/office/drawing/2014/main" id="{89F8ACC1-636F-4A2B-8CA0-7497D76E03C3}"/>
              </a:ext>
            </a:extLst>
          </p:cNvPr>
          <p:cNvGrpSpPr/>
          <p:nvPr/>
        </p:nvGrpSpPr>
        <p:grpSpPr>
          <a:xfrm>
            <a:off x="838197" y="1072673"/>
            <a:ext cx="10515606" cy="5014659"/>
            <a:chOff x="838198" y="1224791"/>
            <a:chExt cx="10515606" cy="5014659"/>
          </a:xfrm>
        </p:grpSpPr>
        <p:sp>
          <p:nvSpPr>
            <p:cNvPr id="4" name="椭圆 3">
              <a:extLst>
                <a:ext uri="{FF2B5EF4-FFF2-40B4-BE49-F238E27FC236}">
                  <a16:creationId xmlns:a16="http://schemas.microsoft.com/office/drawing/2014/main" id="{3EB7497D-1848-4AF2-AC36-9FB9CFABD7F7}"/>
                </a:ext>
              </a:extLst>
            </p:cNvPr>
            <p:cNvSpPr>
              <a:spLocks noChangeAspect="1"/>
            </p:cNvSpPr>
            <p:nvPr/>
          </p:nvSpPr>
          <p:spPr>
            <a:xfrm>
              <a:off x="838198" y="3953450"/>
              <a:ext cx="2286000" cy="2286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椭圆 5">
              <a:extLst>
                <a:ext uri="{FF2B5EF4-FFF2-40B4-BE49-F238E27FC236}">
                  <a16:creationId xmlns:a16="http://schemas.microsoft.com/office/drawing/2014/main" id="{95C8DCE8-5532-4D47-982F-9A51D69C8FF4}"/>
                </a:ext>
              </a:extLst>
            </p:cNvPr>
            <p:cNvSpPr>
              <a:spLocks noChangeAspect="1"/>
            </p:cNvSpPr>
            <p:nvPr/>
          </p:nvSpPr>
          <p:spPr>
            <a:xfrm>
              <a:off x="3581399" y="3953450"/>
              <a:ext cx="2286000" cy="2286000"/>
            </a:xfrm>
            <a:prstGeom prst="ellipse">
              <a:avLst/>
            </a:prstGeom>
            <a:solidFill>
              <a:srgbClr val="7030A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椭圆 2">
              <a:extLst>
                <a:ext uri="{FF2B5EF4-FFF2-40B4-BE49-F238E27FC236}">
                  <a16:creationId xmlns:a16="http://schemas.microsoft.com/office/drawing/2014/main" id="{4FF07C22-3C0D-406B-8529-561CC6D3E6EA}"/>
                </a:ext>
              </a:extLst>
            </p:cNvPr>
            <p:cNvSpPr>
              <a:spLocks noChangeAspect="1"/>
            </p:cNvSpPr>
            <p:nvPr/>
          </p:nvSpPr>
          <p:spPr>
            <a:xfrm>
              <a:off x="2225179" y="1224791"/>
              <a:ext cx="2286000" cy="2286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latin typeface="Calibri" panose="020F0502020204030204" pitchFamily="34" charset="0"/>
                <a:cs typeface="Calibri" panose="020F0502020204030204" pitchFamily="34" charset="0"/>
              </a:endParaRPr>
            </a:p>
          </p:txBody>
        </p:sp>
        <p:sp>
          <p:nvSpPr>
            <p:cNvPr id="5" name="椭圆 4">
              <a:extLst>
                <a:ext uri="{FF2B5EF4-FFF2-40B4-BE49-F238E27FC236}">
                  <a16:creationId xmlns:a16="http://schemas.microsoft.com/office/drawing/2014/main" id="{5E946364-AD01-43BE-800E-B27FFBBE771A}"/>
                </a:ext>
              </a:extLst>
            </p:cNvPr>
            <p:cNvSpPr>
              <a:spLocks noChangeAspect="1"/>
            </p:cNvSpPr>
            <p:nvPr/>
          </p:nvSpPr>
          <p:spPr>
            <a:xfrm>
              <a:off x="4953000" y="1224791"/>
              <a:ext cx="2286000" cy="22860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椭圆 6">
              <a:extLst>
                <a:ext uri="{FF2B5EF4-FFF2-40B4-BE49-F238E27FC236}">
                  <a16:creationId xmlns:a16="http://schemas.microsoft.com/office/drawing/2014/main" id="{5E65FCCF-4680-4A50-B5E7-C497EA5390D1}"/>
                </a:ext>
              </a:extLst>
            </p:cNvPr>
            <p:cNvSpPr>
              <a:spLocks noChangeAspect="1"/>
            </p:cNvSpPr>
            <p:nvPr/>
          </p:nvSpPr>
          <p:spPr>
            <a:xfrm>
              <a:off x="7680821" y="1224791"/>
              <a:ext cx="2286000" cy="228600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椭圆 8">
              <a:extLst>
                <a:ext uri="{FF2B5EF4-FFF2-40B4-BE49-F238E27FC236}">
                  <a16:creationId xmlns:a16="http://schemas.microsoft.com/office/drawing/2014/main" id="{D82BF465-0B80-42A5-874F-0D1A8041B3BC}"/>
                </a:ext>
              </a:extLst>
            </p:cNvPr>
            <p:cNvSpPr>
              <a:spLocks noChangeAspect="1"/>
            </p:cNvSpPr>
            <p:nvPr/>
          </p:nvSpPr>
          <p:spPr>
            <a:xfrm>
              <a:off x="9067804" y="3953450"/>
              <a:ext cx="2286000" cy="2286000"/>
            </a:xfrm>
            <a:prstGeom prst="ellipse">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椭圆 12">
              <a:extLst>
                <a:ext uri="{FF2B5EF4-FFF2-40B4-BE49-F238E27FC236}">
                  <a16:creationId xmlns:a16="http://schemas.microsoft.com/office/drawing/2014/main" id="{94C3E150-F022-4286-BC32-C70661B458AD}"/>
                </a:ext>
              </a:extLst>
            </p:cNvPr>
            <p:cNvSpPr>
              <a:spLocks noChangeAspect="1"/>
            </p:cNvSpPr>
            <p:nvPr/>
          </p:nvSpPr>
          <p:spPr>
            <a:xfrm>
              <a:off x="6324602" y="3953450"/>
              <a:ext cx="2286000" cy="2286000"/>
            </a:xfrm>
            <a:prstGeom prst="ellipse">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1ED6A0A9-CC19-4641-968F-99043936C994}"/>
                </a:ext>
              </a:extLst>
            </p:cNvPr>
            <p:cNvSpPr txBox="1"/>
            <p:nvPr/>
          </p:nvSpPr>
          <p:spPr>
            <a:xfrm>
              <a:off x="2345463" y="1859959"/>
              <a:ext cx="2045432" cy="1015663"/>
            </a:xfrm>
            <a:prstGeom prst="rect">
              <a:avLst/>
            </a:prstGeom>
            <a:noFill/>
          </p:spPr>
          <p:txBody>
            <a:bodyPr wrap="none" rtlCol="0">
              <a:spAutoFit/>
            </a:bodyPr>
            <a:lstStyle/>
            <a:p>
              <a:pPr algn="ctr"/>
              <a:r>
                <a:rPr lang="en-US" sz="2000" i="0" u="none" strike="noStrike" baseline="0" dirty="0">
                  <a:latin typeface="Calibri" panose="020F0502020204030204" pitchFamily="34" charset="0"/>
                  <a:cs typeface="Calibri" panose="020F0502020204030204" pitchFamily="34" charset="0"/>
                </a:rPr>
                <a:t>New Applications</a:t>
              </a:r>
            </a:p>
            <a:p>
              <a:pPr algn="ctr"/>
              <a:r>
                <a:rPr lang="en-US" sz="2000" i="0" u="none" strike="noStrike" baseline="0" dirty="0">
                  <a:latin typeface="Calibri" panose="020F0502020204030204" pitchFamily="34" charset="0"/>
                  <a:cs typeface="Calibri" panose="020F0502020204030204" pitchFamily="34" charset="0"/>
                </a:rPr>
                <a:t>for Research</a:t>
              </a:r>
            </a:p>
            <a:p>
              <a:pPr algn="ctr"/>
              <a:r>
                <a:rPr lang="en-US" sz="2000" b="1" i="0" u="none" strike="noStrike" baseline="0" dirty="0">
                  <a:latin typeface="Calibri" panose="020F0502020204030204" pitchFamily="34" charset="0"/>
                  <a:cs typeface="Calibri" panose="020F0502020204030204" pitchFamily="34" charset="0"/>
                </a:rPr>
                <a:t>Methodologies</a:t>
              </a:r>
              <a:endParaRPr lang="en-US" sz="2000" b="1" dirty="0">
                <a:latin typeface="Calibri" panose="020F0502020204030204" pitchFamily="34" charset="0"/>
                <a:cs typeface="Calibri" panose="020F0502020204030204" pitchFamily="34" charset="0"/>
              </a:endParaRPr>
            </a:p>
          </p:txBody>
        </p:sp>
        <p:sp>
          <p:nvSpPr>
            <p:cNvPr id="16" name="文本框 15">
              <a:extLst>
                <a:ext uri="{FF2B5EF4-FFF2-40B4-BE49-F238E27FC236}">
                  <a16:creationId xmlns:a16="http://schemas.microsoft.com/office/drawing/2014/main" id="{0FD2F723-949E-4695-8C17-730F766E97C1}"/>
                </a:ext>
              </a:extLst>
            </p:cNvPr>
            <p:cNvSpPr txBox="1"/>
            <p:nvPr/>
          </p:nvSpPr>
          <p:spPr>
            <a:xfrm>
              <a:off x="5145804" y="1706069"/>
              <a:ext cx="1900392" cy="1323439"/>
            </a:xfrm>
            <a:prstGeom prst="rect">
              <a:avLst/>
            </a:prstGeom>
            <a:noFill/>
          </p:spPr>
          <p:txBody>
            <a:bodyPr wrap="none" rtlCol="0">
              <a:spAutoFit/>
            </a:bodyPr>
            <a:lstStyle/>
            <a:p>
              <a:pPr algn="ctr"/>
              <a:r>
                <a:rPr lang="en-US" sz="2000" b="1" i="0" u="none" strike="noStrike" baseline="0" dirty="0">
                  <a:latin typeface="Calibri" panose="020F0502020204030204" pitchFamily="34" charset="0"/>
                  <a:cs typeface="Calibri" panose="020F0502020204030204" pitchFamily="34" charset="0"/>
                </a:rPr>
                <a:t>Stimulation</a:t>
              </a:r>
            </a:p>
            <a:p>
              <a:pPr algn="ctr"/>
              <a:r>
                <a:rPr lang="en-US" sz="2000" i="0" u="none" strike="noStrike" baseline="0" dirty="0">
                  <a:latin typeface="Calibri" panose="020F0502020204030204" pitchFamily="34" charset="0"/>
                  <a:cs typeface="Calibri" panose="020F0502020204030204" pitchFamily="34" charset="0"/>
                </a:rPr>
                <a:t>of New</a:t>
              </a:r>
            </a:p>
            <a:p>
              <a:pPr algn="ctr"/>
              <a:r>
                <a:rPr lang="en-US" sz="2000" dirty="0">
                  <a:latin typeface="Calibri" panose="020F0502020204030204" pitchFamily="34" charset="0"/>
                  <a:cs typeface="Calibri" panose="020F0502020204030204" pitchFamily="34" charset="0"/>
                </a:rPr>
                <a:t>I</a:t>
              </a:r>
              <a:r>
                <a:rPr lang="en-US" sz="2000" i="0" u="none" strike="noStrike" baseline="0" dirty="0">
                  <a:latin typeface="Calibri" panose="020F0502020204030204" pitchFamily="34" charset="0"/>
                  <a:cs typeface="Calibri" panose="020F0502020204030204" pitchFamily="34" charset="0"/>
                </a:rPr>
                <a:t>nterdisciplinary</a:t>
              </a:r>
            </a:p>
            <a:p>
              <a:pPr algn="ctr"/>
              <a:r>
                <a:rPr lang="en-US" sz="2000" dirty="0">
                  <a:latin typeface="Calibri" panose="020F0502020204030204" pitchFamily="34" charset="0"/>
                  <a:cs typeface="Calibri" panose="020F0502020204030204" pitchFamily="34" charset="0"/>
                </a:rPr>
                <a:t>F</a:t>
              </a:r>
              <a:r>
                <a:rPr lang="en-US" sz="2000" i="0" u="none" strike="noStrike" baseline="0" dirty="0">
                  <a:latin typeface="Calibri" panose="020F0502020204030204" pitchFamily="34" charset="0"/>
                  <a:cs typeface="Calibri" panose="020F0502020204030204" pitchFamily="34" charset="0"/>
                </a:rPr>
                <a:t>ields</a:t>
              </a:r>
              <a:endParaRPr lang="en-US" sz="2000" dirty="0">
                <a:latin typeface="Calibri" panose="020F0502020204030204" pitchFamily="34" charset="0"/>
                <a:cs typeface="Calibri" panose="020F0502020204030204" pitchFamily="34" charset="0"/>
              </a:endParaRPr>
            </a:p>
          </p:txBody>
        </p:sp>
        <p:sp>
          <p:nvSpPr>
            <p:cNvPr id="19" name="文本框 18">
              <a:extLst>
                <a:ext uri="{FF2B5EF4-FFF2-40B4-BE49-F238E27FC236}">
                  <a16:creationId xmlns:a16="http://schemas.microsoft.com/office/drawing/2014/main" id="{53B38846-5AC1-4156-B280-9229C8C2D013}"/>
                </a:ext>
              </a:extLst>
            </p:cNvPr>
            <p:cNvSpPr txBox="1"/>
            <p:nvPr/>
          </p:nvSpPr>
          <p:spPr>
            <a:xfrm>
              <a:off x="8019793" y="2013845"/>
              <a:ext cx="1608056" cy="707886"/>
            </a:xfrm>
            <a:prstGeom prst="rect">
              <a:avLst/>
            </a:prstGeom>
            <a:noFill/>
          </p:spPr>
          <p:txBody>
            <a:bodyPr wrap="square" rtlCol="0">
              <a:spAutoFit/>
            </a:bodyPr>
            <a:lstStyle/>
            <a:p>
              <a:pPr algn="ctr"/>
              <a:r>
                <a:rPr lang="en-US" sz="2000" i="0" u="none" strike="noStrike" baseline="0" dirty="0">
                  <a:latin typeface="Calibri" panose="020F0502020204030204" pitchFamily="34" charset="0"/>
                  <a:cs typeface="Calibri" panose="020F0502020204030204" pitchFamily="34" charset="0"/>
                </a:rPr>
                <a:t>Increased</a:t>
              </a:r>
              <a:r>
                <a:rPr lang="en-US" sz="2000" b="1" i="0" u="none" strike="noStrike" baseline="0" dirty="0">
                  <a:latin typeface="Calibri" panose="020F0502020204030204" pitchFamily="34" charset="0"/>
                  <a:cs typeface="Calibri" panose="020F0502020204030204" pitchFamily="34" charset="0"/>
                </a:rPr>
                <a:t> Productivity</a:t>
              </a:r>
              <a:endParaRPr lang="en-US" sz="2000" dirty="0">
                <a:latin typeface="Calibri" panose="020F0502020204030204" pitchFamily="34" charset="0"/>
                <a:cs typeface="Calibri" panose="020F0502020204030204" pitchFamily="34" charset="0"/>
              </a:endParaRPr>
            </a:p>
          </p:txBody>
        </p:sp>
        <p:sp>
          <p:nvSpPr>
            <p:cNvPr id="20" name="文本框 19">
              <a:extLst>
                <a:ext uri="{FF2B5EF4-FFF2-40B4-BE49-F238E27FC236}">
                  <a16:creationId xmlns:a16="http://schemas.microsoft.com/office/drawing/2014/main" id="{A0A76F59-C916-4485-9DE3-8DE417400F29}"/>
                </a:ext>
              </a:extLst>
            </p:cNvPr>
            <p:cNvSpPr txBox="1"/>
            <p:nvPr/>
          </p:nvSpPr>
          <p:spPr>
            <a:xfrm>
              <a:off x="1145071" y="4434730"/>
              <a:ext cx="1672253" cy="1323439"/>
            </a:xfrm>
            <a:prstGeom prst="rect">
              <a:avLst/>
            </a:prstGeom>
            <a:noFill/>
          </p:spPr>
          <p:txBody>
            <a:bodyPr wrap="square" rtlCol="0">
              <a:spAutoFit/>
            </a:bodyPr>
            <a:lstStyle/>
            <a:p>
              <a:pPr algn="ctr"/>
              <a:r>
                <a:rPr lang="en-US" sz="2000" i="0" u="none" strike="noStrike" baseline="0" dirty="0">
                  <a:latin typeface="Calibri" panose="020F0502020204030204" pitchFamily="34" charset="0"/>
                  <a:cs typeface="Calibri" panose="020F0502020204030204" pitchFamily="34" charset="0"/>
                </a:rPr>
                <a:t>Opportunities</a:t>
              </a:r>
            </a:p>
            <a:p>
              <a:pPr algn="ctr"/>
              <a:r>
                <a:rPr lang="en-US" sz="2000" i="0" u="none" strike="noStrike" baseline="0" dirty="0">
                  <a:latin typeface="Calibri" panose="020F0502020204030204" pitchFamily="34" charset="0"/>
                  <a:cs typeface="Calibri" panose="020F0502020204030204" pitchFamily="34" charset="0"/>
                </a:rPr>
                <a:t>to Develop</a:t>
              </a:r>
            </a:p>
            <a:p>
              <a:pPr algn="ctr"/>
              <a:r>
                <a:rPr lang="en-US" sz="2000" b="1" i="0" u="none" strike="noStrike" baseline="0" dirty="0">
                  <a:latin typeface="Calibri" panose="020F0502020204030204" pitchFamily="34" charset="0"/>
                  <a:cs typeface="Calibri" panose="020F0502020204030204" pitchFamily="34" charset="0"/>
                </a:rPr>
                <a:t>Leadership</a:t>
              </a:r>
            </a:p>
            <a:p>
              <a:pPr algn="ctr"/>
              <a:r>
                <a:rPr lang="en-US" sz="2000" b="1" i="0" u="none" strike="noStrike" baseline="0" dirty="0">
                  <a:latin typeface="Calibri" panose="020F0502020204030204" pitchFamily="34" charset="0"/>
                  <a:cs typeface="Calibri" panose="020F0502020204030204" pitchFamily="34" charset="0"/>
                </a:rPr>
                <a:t>Skills</a:t>
              </a:r>
              <a:endParaRPr lang="en-US" sz="2000" b="1" dirty="0">
                <a:latin typeface="Calibri" panose="020F0502020204030204" pitchFamily="34" charset="0"/>
                <a:cs typeface="Calibri" panose="020F0502020204030204" pitchFamily="34" charset="0"/>
              </a:endParaRPr>
            </a:p>
          </p:txBody>
        </p:sp>
        <p:sp>
          <p:nvSpPr>
            <p:cNvPr id="21" name="文本框 20">
              <a:extLst>
                <a:ext uri="{FF2B5EF4-FFF2-40B4-BE49-F238E27FC236}">
                  <a16:creationId xmlns:a16="http://schemas.microsoft.com/office/drawing/2014/main" id="{AFC57900-92CD-4CC3-A7FF-418A7E262959}"/>
                </a:ext>
              </a:extLst>
            </p:cNvPr>
            <p:cNvSpPr txBox="1"/>
            <p:nvPr/>
          </p:nvSpPr>
          <p:spPr>
            <a:xfrm>
              <a:off x="3741805" y="4434730"/>
              <a:ext cx="1965188" cy="1323439"/>
            </a:xfrm>
            <a:prstGeom prst="rect">
              <a:avLst/>
            </a:prstGeom>
            <a:noFill/>
          </p:spPr>
          <p:txBody>
            <a:bodyPr wrap="square" rtlCol="0">
              <a:spAutoFit/>
            </a:bodyPr>
            <a:lstStyle/>
            <a:p>
              <a:pPr algn="ctr"/>
              <a:r>
                <a:rPr lang="en-US" sz="2000" i="0" u="none" strike="noStrike" baseline="0" dirty="0">
                  <a:latin typeface="Calibri" panose="020F0502020204030204" pitchFamily="34" charset="0"/>
                  <a:cs typeface="Calibri" panose="020F0502020204030204" pitchFamily="34" charset="0"/>
                </a:rPr>
                <a:t>Opportunities</a:t>
              </a:r>
            </a:p>
            <a:p>
              <a:pPr algn="ctr"/>
              <a:r>
                <a:rPr lang="en-US" sz="2000" i="0" u="none" strike="noStrike" baseline="0" dirty="0">
                  <a:latin typeface="Calibri" panose="020F0502020204030204" pitchFamily="34" charset="0"/>
                  <a:cs typeface="Calibri" panose="020F0502020204030204" pitchFamily="34" charset="0"/>
                </a:rPr>
                <a:t>to Develop</a:t>
              </a:r>
            </a:p>
            <a:p>
              <a:pPr algn="ctr"/>
              <a:r>
                <a:rPr lang="en-US" sz="2000" b="1" i="0" u="none" strike="noStrike" baseline="0" dirty="0">
                  <a:latin typeface="Calibri" panose="020F0502020204030204" pitchFamily="34" charset="0"/>
                  <a:cs typeface="Calibri" panose="020F0502020204030204" pitchFamily="34" charset="0"/>
                </a:rPr>
                <a:t>Communication</a:t>
              </a:r>
            </a:p>
            <a:p>
              <a:pPr algn="ctr"/>
              <a:r>
                <a:rPr lang="en-US" sz="2000" b="1" i="0" u="none" strike="noStrike" baseline="0" dirty="0">
                  <a:latin typeface="Calibri" panose="020F0502020204030204" pitchFamily="34" charset="0"/>
                  <a:cs typeface="Calibri" panose="020F0502020204030204" pitchFamily="34" charset="0"/>
                </a:rPr>
                <a:t>Skills</a:t>
              </a:r>
              <a:endParaRPr lang="en-US" sz="2000" b="1" dirty="0">
                <a:latin typeface="Calibri" panose="020F0502020204030204" pitchFamily="34" charset="0"/>
                <a:cs typeface="Calibri" panose="020F0502020204030204" pitchFamily="34" charset="0"/>
              </a:endParaRPr>
            </a:p>
          </p:txBody>
        </p:sp>
        <p:sp>
          <p:nvSpPr>
            <p:cNvPr id="22" name="文本框 21">
              <a:extLst>
                <a:ext uri="{FF2B5EF4-FFF2-40B4-BE49-F238E27FC236}">
                  <a16:creationId xmlns:a16="http://schemas.microsoft.com/office/drawing/2014/main" id="{4D29E90F-5CF9-4058-9EB7-C237573B7F5D}"/>
                </a:ext>
              </a:extLst>
            </p:cNvPr>
            <p:cNvSpPr txBox="1"/>
            <p:nvPr/>
          </p:nvSpPr>
          <p:spPr>
            <a:xfrm>
              <a:off x="6485008" y="4588617"/>
              <a:ext cx="1965188" cy="1015663"/>
            </a:xfrm>
            <a:prstGeom prst="rect">
              <a:avLst/>
            </a:prstGeom>
            <a:noFill/>
          </p:spPr>
          <p:txBody>
            <a:bodyPr wrap="square" rtlCol="0">
              <a:spAutoFit/>
            </a:bodyPr>
            <a:lstStyle/>
            <a:p>
              <a:pPr algn="ctr"/>
              <a:r>
                <a:rPr lang="en-US" sz="2000" i="0" u="none" strike="noStrike" baseline="0" dirty="0">
                  <a:latin typeface="Calibri" panose="020F0502020204030204" pitchFamily="34" charset="0"/>
                  <a:cs typeface="Calibri" panose="020F0502020204030204" pitchFamily="34" charset="0"/>
                </a:rPr>
                <a:t>Access to</a:t>
              </a:r>
            </a:p>
            <a:p>
              <a:pPr algn="ctr"/>
              <a:r>
                <a:rPr lang="en-US" sz="2000" i="0" u="none" strike="noStrike" baseline="0" dirty="0">
                  <a:latin typeface="Calibri" panose="020F0502020204030204" pitchFamily="34" charset="0"/>
                  <a:cs typeface="Calibri" panose="020F0502020204030204" pitchFamily="34" charset="0"/>
                </a:rPr>
                <a:t>New </a:t>
              </a:r>
              <a:r>
                <a:rPr lang="en-US" sz="2000" b="1" i="0" u="none" strike="noStrike" baseline="0" dirty="0">
                  <a:latin typeface="Calibri" panose="020F0502020204030204" pitchFamily="34" charset="0"/>
                  <a:cs typeface="Calibri" panose="020F0502020204030204" pitchFamily="34" charset="0"/>
                </a:rPr>
                <a:t>Funding</a:t>
              </a:r>
            </a:p>
            <a:p>
              <a:pPr algn="ctr"/>
              <a:r>
                <a:rPr lang="en-US" sz="2000" i="0" u="none" strike="noStrike" baseline="0" dirty="0">
                  <a:latin typeface="Calibri" panose="020F0502020204030204" pitchFamily="34" charset="0"/>
                  <a:cs typeface="Calibri" panose="020F0502020204030204" pitchFamily="34" charset="0"/>
                </a:rPr>
                <a:t>Streams</a:t>
              </a:r>
              <a:endParaRPr lang="en-US" sz="2000" dirty="0">
                <a:latin typeface="Calibri" panose="020F0502020204030204" pitchFamily="34" charset="0"/>
                <a:cs typeface="Calibri" panose="020F0502020204030204" pitchFamily="34" charset="0"/>
              </a:endParaRPr>
            </a:p>
          </p:txBody>
        </p:sp>
        <p:sp>
          <p:nvSpPr>
            <p:cNvPr id="23" name="文本框 22">
              <a:extLst>
                <a:ext uri="{FF2B5EF4-FFF2-40B4-BE49-F238E27FC236}">
                  <a16:creationId xmlns:a16="http://schemas.microsoft.com/office/drawing/2014/main" id="{72317AB2-767C-41DB-9460-E1E44EE02003}"/>
                </a:ext>
              </a:extLst>
            </p:cNvPr>
            <p:cNvSpPr txBox="1"/>
            <p:nvPr/>
          </p:nvSpPr>
          <p:spPr>
            <a:xfrm>
              <a:off x="9228210" y="4434730"/>
              <a:ext cx="1965188" cy="1323439"/>
            </a:xfrm>
            <a:prstGeom prst="rect">
              <a:avLst/>
            </a:prstGeom>
            <a:noFill/>
          </p:spPr>
          <p:txBody>
            <a:bodyPr wrap="square" rtlCol="0">
              <a:spAutoFit/>
            </a:bodyPr>
            <a:lstStyle/>
            <a:p>
              <a:pPr algn="ctr"/>
              <a:r>
                <a:rPr lang="en-US" sz="2000" i="0" u="none" strike="noStrike" baseline="0" dirty="0">
                  <a:latin typeface="Calibri" panose="020F0502020204030204" pitchFamily="34" charset="0"/>
                  <a:cs typeface="Calibri" panose="020F0502020204030204" pitchFamily="34" charset="0"/>
                </a:rPr>
                <a:t>Increased</a:t>
              </a:r>
            </a:p>
            <a:p>
              <a:pPr algn="ctr"/>
              <a:r>
                <a:rPr lang="en-US" sz="2000" i="0" u="none" strike="noStrike" baseline="0" dirty="0">
                  <a:latin typeface="Calibri" panose="020F0502020204030204" pitchFamily="34" charset="0"/>
                  <a:cs typeface="Calibri" panose="020F0502020204030204" pitchFamily="34" charset="0"/>
                </a:rPr>
                <a:t>Opportunities</a:t>
              </a:r>
            </a:p>
            <a:p>
              <a:pPr algn="ctr"/>
              <a:r>
                <a:rPr lang="en-US" sz="2000" i="0" u="none" strike="noStrike" baseline="0" dirty="0">
                  <a:latin typeface="Calibri" panose="020F0502020204030204" pitchFamily="34" charset="0"/>
                  <a:cs typeface="Calibri" panose="020F0502020204030204" pitchFamily="34" charset="0"/>
                </a:rPr>
                <a:t>for </a:t>
              </a:r>
              <a:r>
                <a:rPr lang="en-US" sz="2000" b="1" i="0" u="none" strike="noStrike" baseline="0" dirty="0">
                  <a:latin typeface="Calibri" panose="020F0502020204030204" pitchFamily="34" charset="0"/>
                  <a:cs typeface="Calibri" panose="020F0502020204030204" pitchFamily="34" charset="0"/>
                </a:rPr>
                <a:t>Meaningful</a:t>
              </a:r>
            </a:p>
            <a:p>
              <a:pPr algn="ctr"/>
              <a:r>
                <a:rPr lang="en-US" sz="2000" b="1" i="0" u="none" strike="noStrike" baseline="0" dirty="0">
                  <a:latin typeface="Calibri" panose="020F0502020204030204" pitchFamily="34" charset="0"/>
                  <a:cs typeface="Calibri" panose="020F0502020204030204" pitchFamily="34" charset="0"/>
                </a:rPr>
                <a:t>Impact</a:t>
              </a:r>
              <a:endParaRPr lang="en-US" sz="2000" b="1" dirty="0">
                <a:latin typeface="Calibri" panose="020F0502020204030204" pitchFamily="34" charset="0"/>
                <a:cs typeface="Calibri" panose="020F0502020204030204" pitchFamily="34" charset="0"/>
              </a:endParaRPr>
            </a:p>
          </p:txBody>
        </p:sp>
      </p:grpSp>
      <p:sp>
        <p:nvSpPr>
          <p:cNvPr id="25" name="文本框 24">
            <a:extLst>
              <a:ext uri="{FF2B5EF4-FFF2-40B4-BE49-F238E27FC236}">
                <a16:creationId xmlns:a16="http://schemas.microsoft.com/office/drawing/2014/main" id="{96EAC61A-C820-4A25-A926-C63209A631C6}"/>
              </a:ext>
            </a:extLst>
          </p:cNvPr>
          <p:cNvSpPr txBox="1"/>
          <p:nvPr/>
        </p:nvSpPr>
        <p:spPr>
          <a:xfrm>
            <a:off x="0" y="6519446"/>
            <a:ext cx="12191999" cy="338554"/>
          </a:xfrm>
          <a:prstGeom prst="rect">
            <a:avLst/>
          </a:prstGeom>
          <a:noFill/>
        </p:spPr>
        <p:txBody>
          <a:bodyPr wrap="square">
            <a:spAutoFit/>
          </a:bodyPr>
          <a:lstStyle>
            <a:defPPr>
              <a:defRPr lang="zh-CN"/>
            </a:defPPr>
            <a:lvl1pPr algn="ctr">
              <a:defRPr sz="1600" b="0" i="0">
                <a:solidFill>
                  <a:srgbClr val="333333"/>
                </a:solidFill>
                <a:effectLst/>
                <a:latin typeface="Calibri" panose="020F0502020204030204" pitchFamily="34" charset="0"/>
                <a:cs typeface="Calibri" panose="020F0502020204030204" pitchFamily="34" charset="0"/>
              </a:defRPr>
            </a:lvl1pPr>
          </a:lstStyle>
          <a:p>
            <a:r>
              <a:rPr lang="en-US" dirty="0">
                <a:hlinkClick r:id="rId2"/>
              </a:rPr>
              <a:t>https://www.jobs.ac.uk/</a:t>
            </a:r>
            <a:endParaRPr lang="en-US" dirty="0"/>
          </a:p>
        </p:txBody>
      </p:sp>
      <p:sp>
        <p:nvSpPr>
          <p:cNvPr id="8" name="灯片编号占位符 7">
            <a:extLst>
              <a:ext uri="{FF2B5EF4-FFF2-40B4-BE49-F238E27FC236}">
                <a16:creationId xmlns:a16="http://schemas.microsoft.com/office/drawing/2014/main" id="{BE7431C5-470A-4554-A99A-B6B761373038}"/>
              </a:ext>
            </a:extLst>
          </p:cNvPr>
          <p:cNvSpPr>
            <a:spLocks noGrp="1"/>
          </p:cNvSpPr>
          <p:nvPr>
            <p:ph type="sldNum" sz="quarter" idx="12"/>
          </p:nvPr>
        </p:nvSpPr>
        <p:spPr/>
        <p:txBody>
          <a:bodyPr/>
          <a:lstStyle/>
          <a:p>
            <a:fld id="{6D9DF85F-1F7D-475C-AD8A-EC0EB92CD050}" type="slidenum">
              <a:rPr lang="en-US" smtClean="0"/>
              <a:t>19</a:t>
            </a:fld>
            <a:endParaRPr lang="en-US"/>
          </a:p>
        </p:txBody>
      </p:sp>
    </p:spTree>
    <p:extLst>
      <p:ext uri="{BB962C8B-B14F-4D97-AF65-F5344CB8AC3E}">
        <p14:creationId xmlns:p14="http://schemas.microsoft.com/office/powerpoint/2010/main" val="2237213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880185"/>
            <a:ext cx="10515600" cy="1003301"/>
          </a:xfrm>
        </p:spPr>
        <p:txBody>
          <a:bodyPr/>
          <a:lstStyle/>
          <a:p>
            <a:pPr algn="ctr"/>
            <a:r>
              <a:rPr lang="en-US" b="1" dirty="0"/>
              <a:t>Mentoring in graduate school</a:t>
            </a:r>
          </a:p>
        </p:txBody>
      </p:sp>
      <p:sp>
        <p:nvSpPr>
          <p:cNvPr id="3" name="Content Placeholder 2"/>
          <p:cNvSpPr>
            <a:spLocks noGrp="1"/>
          </p:cNvSpPr>
          <p:nvPr>
            <p:ph idx="1"/>
          </p:nvPr>
        </p:nvSpPr>
        <p:spPr>
          <a:xfrm>
            <a:off x="519112" y="2443260"/>
            <a:ext cx="11153775" cy="1911764"/>
          </a:xfrm>
        </p:spPr>
        <p:txBody>
          <a:bodyPr>
            <a:noAutofit/>
          </a:bodyPr>
          <a:lstStyle/>
          <a:p>
            <a:pPr marL="0" indent="0" algn="ctr">
              <a:buNone/>
            </a:pPr>
            <a:r>
              <a:rPr lang="en-US" sz="4000" dirty="0"/>
              <a:t>“A close, individualized relationship that develops over time between a graduate student and a faculty member, that includes both caring and guidance”</a:t>
            </a:r>
          </a:p>
        </p:txBody>
      </p:sp>
      <p:sp>
        <p:nvSpPr>
          <p:cNvPr id="5" name="Rectangle 4"/>
          <p:cNvSpPr/>
          <p:nvPr/>
        </p:nvSpPr>
        <p:spPr>
          <a:xfrm>
            <a:off x="0" y="6273225"/>
            <a:ext cx="12192000"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22222"/>
                </a:solidFill>
                <a:effectLst/>
                <a:uLnTx/>
                <a:uFillTx/>
                <a:ea typeface="+mn-ea"/>
                <a:cs typeface="+mn-cs"/>
              </a:rPr>
              <a:t>Johnston, J. (2010). Mentoring Graduate Students. Vanderbilt University Center for Teaching.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22222"/>
                </a:solidFill>
                <a:effectLst/>
                <a:uLnTx/>
                <a:uFillTx/>
                <a:ea typeface="+mn-ea"/>
                <a:cs typeface="+mn-cs"/>
                <a:hlinkClick r:id="rId2"/>
              </a:rPr>
              <a:t>https://cft.vanderbilt.edu/guides-sub-pages/mentoring-graduate-students/</a:t>
            </a:r>
            <a:endParaRPr lang="en-US" sz="1600" dirty="0">
              <a:solidFill>
                <a:prstClr val="black"/>
              </a:solidFill>
            </a:endParaRPr>
          </a:p>
        </p:txBody>
      </p:sp>
      <p:sp>
        <p:nvSpPr>
          <p:cNvPr id="7" name="Title 1"/>
          <p:cNvSpPr txBox="1">
            <a:spLocks/>
          </p:cNvSpPr>
          <p:nvPr/>
        </p:nvSpPr>
        <p:spPr>
          <a:xfrm>
            <a:off x="838200" y="2950550"/>
            <a:ext cx="10515600" cy="1003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935042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74B6D-1073-47A5-9A82-AA6840EDF800}"/>
              </a:ext>
            </a:extLst>
          </p:cNvPr>
          <p:cNvSpPr>
            <a:spLocks noGrp="1"/>
          </p:cNvSpPr>
          <p:nvPr>
            <p:ph type="title"/>
          </p:nvPr>
        </p:nvSpPr>
        <p:spPr/>
        <p:txBody>
          <a:bodyPr/>
          <a:lstStyle/>
          <a:p>
            <a:r>
              <a:rPr lang="en-US" dirty="0"/>
              <a:t>Tactics to avoid common pitfalls of collaboration</a:t>
            </a:r>
          </a:p>
        </p:txBody>
      </p:sp>
      <p:sp>
        <p:nvSpPr>
          <p:cNvPr id="5" name="文本框 4">
            <a:extLst>
              <a:ext uri="{FF2B5EF4-FFF2-40B4-BE49-F238E27FC236}">
                <a16:creationId xmlns:a16="http://schemas.microsoft.com/office/drawing/2014/main" id="{02ACCD0F-50A0-48F1-A33B-25A734277DC1}"/>
              </a:ext>
            </a:extLst>
          </p:cNvPr>
          <p:cNvSpPr txBox="1"/>
          <p:nvPr/>
        </p:nvSpPr>
        <p:spPr>
          <a:xfrm>
            <a:off x="1" y="6273225"/>
            <a:ext cx="12191999" cy="584775"/>
          </a:xfrm>
          <a:prstGeom prst="rect">
            <a:avLst/>
          </a:prstGeom>
          <a:noFill/>
        </p:spPr>
        <p:txBody>
          <a:bodyPr wrap="square">
            <a:spAutoFit/>
          </a:bodyPr>
          <a:lstStyle>
            <a:defPPr>
              <a:defRPr lang="zh-CN"/>
            </a:defPPr>
            <a:lvl1pPr algn="ctr">
              <a:defRPr sz="1600" b="0" i="0">
                <a:solidFill>
                  <a:srgbClr val="333333"/>
                </a:solidFill>
                <a:effectLst/>
                <a:latin typeface="Calibri" panose="020F0502020204030204" pitchFamily="34" charset="0"/>
                <a:cs typeface="Calibri" panose="020F0502020204030204" pitchFamily="34" charset="0"/>
              </a:defRPr>
            </a:lvl1pPr>
          </a:lstStyle>
          <a:p>
            <a:r>
              <a:rPr lang="en-US" dirty="0">
                <a:hlinkClick r:id="rId2"/>
              </a:rPr>
              <a:t>https://blog.jobs.ac.uk/all-things-research/strengthening-research-through-collaborative-partnership/</a:t>
            </a:r>
            <a:endParaRPr lang="en-US" dirty="0"/>
          </a:p>
          <a:p>
            <a:r>
              <a:rPr lang="en-US" dirty="0">
                <a:hlinkClick r:id="rId3"/>
              </a:rPr>
              <a:t>https://blog.jobs.ac.uk/career-advice/tricks-from-an-expert-confidence-boost/</a:t>
            </a:r>
            <a:endParaRPr lang="en-US" dirty="0"/>
          </a:p>
        </p:txBody>
      </p:sp>
      <p:sp>
        <p:nvSpPr>
          <p:cNvPr id="6" name="灯片编号占位符 5">
            <a:extLst>
              <a:ext uri="{FF2B5EF4-FFF2-40B4-BE49-F238E27FC236}">
                <a16:creationId xmlns:a16="http://schemas.microsoft.com/office/drawing/2014/main" id="{4EDCCAC1-65F3-4080-90DE-F4938208A96A}"/>
              </a:ext>
            </a:extLst>
          </p:cNvPr>
          <p:cNvSpPr>
            <a:spLocks noGrp="1"/>
          </p:cNvSpPr>
          <p:nvPr>
            <p:ph type="sldNum" sz="quarter" idx="12"/>
          </p:nvPr>
        </p:nvSpPr>
        <p:spPr/>
        <p:txBody>
          <a:bodyPr/>
          <a:lstStyle/>
          <a:p>
            <a:fld id="{6D9DF85F-1F7D-475C-AD8A-EC0EB92CD050}" type="slidenum">
              <a:rPr lang="en-US" smtClean="0"/>
              <a:t>20</a:t>
            </a:fld>
            <a:endParaRPr lang="en-US"/>
          </a:p>
        </p:txBody>
      </p:sp>
      <p:sp>
        <p:nvSpPr>
          <p:cNvPr id="7" name="文本框 6">
            <a:extLst>
              <a:ext uri="{FF2B5EF4-FFF2-40B4-BE49-F238E27FC236}">
                <a16:creationId xmlns:a16="http://schemas.microsoft.com/office/drawing/2014/main" id="{A9CFBB84-AD2C-449D-80C8-8709F1B56DAE}"/>
              </a:ext>
            </a:extLst>
          </p:cNvPr>
          <p:cNvSpPr txBox="1"/>
          <p:nvPr/>
        </p:nvSpPr>
        <p:spPr>
          <a:xfrm>
            <a:off x="2785145" y="1090699"/>
            <a:ext cx="6621710" cy="369332"/>
          </a:xfrm>
          <a:prstGeom prst="rect">
            <a:avLst/>
          </a:prstGeom>
          <a:noFill/>
        </p:spPr>
        <p:txBody>
          <a:bodyPr wrap="square">
            <a:spAutoFit/>
          </a:bodyPr>
          <a:lstStyle/>
          <a:p>
            <a:pPr algn="just"/>
            <a:r>
              <a:rPr lang="en-US" dirty="0">
                <a:solidFill>
                  <a:srgbClr val="0D2124"/>
                </a:solidFill>
                <a:latin typeface="Calibri" panose="020F0502020204030204" pitchFamily="34" charset="0"/>
                <a:cs typeface="Calibri" panose="020F0502020204030204" pitchFamily="34" charset="0"/>
              </a:rPr>
              <a:t>“Always keep in mind with the following questions… </a:t>
            </a:r>
            <a:endParaRPr lang="en-US" dirty="0">
              <a:latin typeface="Calibri" panose="020F0502020204030204" pitchFamily="34" charset="0"/>
              <a:cs typeface="Calibri" panose="020F0502020204030204" pitchFamily="34" charset="0"/>
            </a:endParaRPr>
          </a:p>
        </p:txBody>
      </p:sp>
      <p:sp>
        <p:nvSpPr>
          <p:cNvPr id="8" name="文本框 7">
            <a:extLst>
              <a:ext uri="{FF2B5EF4-FFF2-40B4-BE49-F238E27FC236}">
                <a16:creationId xmlns:a16="http://schemas.microsoft.com/office/drawing/2014/main" id="{6150F409-E93F-473C-88C1-66AE94B71EC0}"/>
              </a:ext>
            </a:extLst>
          </p:cNvPr>
          <p:cNvSpPr txBox="1"/>
          <p:nvPr/>
        </p:nvSpPr>
        <p:spPr>
          <a:xfrm>
            <a:off x="1709606" y="1690063"/>
            <a:ext cx="8772787" cy="3477875"/>
          </a:xfrm>
          <a:prstGeom prst="rect">
            <a:avLst/>
          </a:prstGeom>
          <a:noFill/>
        </p:spPr>
        <p:txBody>
          <a:bodyPr wrap="square">
            <a:spAutoFit/>
          </a:bodyPr>
          <a:lstStyle/>
          <a:p>
            <a:pPr marL="342900" indent="-342900">
              <a:buFont typeface="Courier New" panose="02070309020205020404" pitchFamily="49" charset="0"/>
              <a:buChar char="o"/>
            </a:pPr>
            <a:r>
              <a:rPr lang="en-US" sz="2000" b="1" dirty="0">
                <a:latin typeface="Calibri" panose="020F0502020204030204" pitchFamily="34" charset="0"/>
                <a:cs typeface="Calibri" panose="020F0502020204030204" pitchFamily="34" charset="0"/>
              </a:rPr>
              <a:t>What are your goals?</a:t>
            </a:r>
          </a:p>
          <a:p>
            <a:pPr lvl="1"/>
            <a:endParaRPr lang="en-US" sz="2000" b="1" dirty="0">
              <a:latin typeface="Calibri" panose="020F0502020204030204" pitchFamily="34" charset="0"/>
              <a:cs typeface="Calibri" panose="020F0502020204030204" pitchFamily="34" charset="0"/>
            </a:endParaRPr>
          </a:p>
          <a:p>
            <a:pPr marL="342900" indent="-342900">
              <a:buFont typeface="Courier New" panose="02070309020205020404" pitchFamily="49" charset="0"/>
              <a:buChar char="o"/>
            </a:pPr>
            <a:r>
              <a:rPr lang="en-US" sz="2000" b="1" dirty="0">
                <a:latin typeface="Calibri" panose="020F0502020204030204" pitchFamily="34" charset="0"/>
                <a:cs typeface="Calibri" panose="020F0502020204030204" pitchFamily="34" charset="0"/>
              </a:rPr>
              <a:t>Who do you want to work with?</a:t>
            </a:r>
          </a:p>
          <a:p>
            <a:pPr lvl="1"/>
            <a:r>
              <a:rPr lang="en-US" sz="2000" dirty="0">
                <a:latin typeface="Calibri" panose="020F0502020204030204" pitchFamily="34" charset="0"/>
                <a:cs typeface="Calibri" panose="020F0502020204030204" pitchFamily="34" charset="0"/>
              </a:rPr>
              <a:t>Building relationships based on individual strengths and shared values</a:t>
            </a:r>
          </a:p>
          <a:p>
            <a:pPr marL="342900" indent="-342900">
              <a:buFont typeface="Courier New" panose="02070309020205020404" pitchFamily="49" charset="0"/>
              <a:buChar char="o"/>
            </a:pPr>
            <a:endParaRPr lang="en-US" sz="2000" dirty="0">
              <a:latin typeface="Calibri" panose="020F0502020204030204" pitchFamily="34" charset="0"/>
              <a:cs typeface="Calibri" panose="020F0502020204030204" pitchFamily="34" charset="0"/>
            </a:endParaRPr>
          </a:p>
          <a:p>
            <a:pPr marL="342900" indent="-342900">
              <a:buFont typeface="Courier New" panose="02070309020205020404" pitchFamily="49" charset="0"/>
              <a:buChar char="o"/>
            </a:pPr>
            <a:r>
              <a:rPr lang="en-US" sz="2000" b="1" dirty="0">
                <a:latin typeface="Calibri" panose="020F0502020204030204" pitchFamily="34" charset="0"/>
                <a:cs typeface="Calibri" panose="020F0502020204030204" pitchFamily="34" charset="0"/>
              </a:rPr>
              <a:t>Do you know your worth?</a:t>
            </a:r>
          </a:p>
          <a:p>
            <a:pPr marL="342900" indent="-342900">
              <a:buFont typeface="Courier New" panose="02070309020205020404" pitchFamily="49" charset="0"/>
              <a:buChar char="o"/>
            </a:pPr>
            <a:endParaRPr lang="en-US" sz="2000" dirty="0">
              <a:latin typeface="Calibri" panose="020F0502020204030204" pitchFamily="34" charset="0"/>
              <a:cs typeface="Calibri" panose="020F0502020204030204" pitchFamily="34" charset="0"/>
            </a:endParaRPr>
          </a:p>
          <a:p>
            <a:pPr marL="342900" indent="-342900">
              <a:buFont typeface="Courier New" panose="02070309020205020404" pitchFamily="49" charset="0"/>
              <a:buChar char="o"/>
            </a:pPr>
            <a:r>
              <a:rPr lang="en-US" sz="2000" b="1" dirty="0">
                <a:latin typeface="Calibri" panose="020F0502020204030204" pitchFamily="34" charset="0"/>
                <a:cs typeface="Calibri" panose="020F0502020204030204" pitchFamily="34" charset="0"/>
              </a:rPr>
              <a:t>What are the legal considerations?</a:t>
            </a:r>
          </a:p>
          <a:p>
            <a:pPr marL="342900" indent="-342900">
              <a:buFont typeface="Courier New" panose="02070309020205020404" pitchFamily="49" charset="0"/>
              <a:buChar char="o"/>
            </a:pPr>
            <a:endParaRPr lang="en-US" sz="2000" b="1" dirty="0">
              <a:latin typeface="Calibri" panose="020F0502020204030204" pitchFamily="34" charset="0"/>
              <a:cs typeface="Calibri" panose="020F0502020204030204" pitchFamily="34" charset="0"/>
            </a:endParaRPr>
          </a:p>
          <a:p>
            <a:pPr marL="342900" indent="-342900">
              <a:buFont typeface="Courier New" panose="02070309020205020404" pitchFamily="49" charset="0"/>
              <a:buChar char="o"/>
            </a:pPr>
            <a:r>
              <a:rPr lang="en-US" sz="2000" b="1" dirty="0">
                <a:latin typeface="Calibri" panose="020F0502020204030204" pitchFamily="34" charset="0"/>
                <a:cs typeface="Calibri" panose="020F0502020204030204" pitchFamily="34" charset="0"/>
              </a:rPr>
              <a:t>What are the skills and expertise that you can bring to a collaborative project?</a:t>
            </a:r>
          </a:p>
          <a:p>
            <a:endParaRPr lang="en-US" sz="2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3743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7C901-7885-46A2-B640-166DAD84E9D0}"/>
              </a:ext>
            </a:extLst>
          </p:cNvPr>
          <p:cNvSpPr>
            <a:spLocks noGrp="1"/>
          </p:cNvSpPr>
          <p:nvPr>
            <p:ph type="title"/>
          </p:nvPr>
        </p:nvSpPr>
        <p:spPr/>
        <p:txBody>
          <a:bodyPr/>
          <a:lstStyle/>
          <a:p>
            <a:r>
              <a:rPr lang="en-US" dirty="0"/>
              <a:t>How to build your team</a:t>
            </a:r>
          </a:p>
        </p:txBody>
      </p:sp>
      <p:sp>
        <p:nvSpPr>
          <p:cNvPr id="3" name="文本框 2">
            <a:extLst>
              <a:ext uri="{FF2B5EF4-FFF2-40B4-BE49-F238E27FC236}">
                <a16:creationId xmlns:a16="http://schemas.microsoft.com/office/drawing/2014/main" id="{C964C8C4-8C62-4ED2-AF22-926148B59248}"/>
              </a:ext>
            </a:extLst>
          </p:cNvPr>
          <p:cNvSpPr txBox="1"/>
          <p:nvPr/>
        </p:nvSpPr>
        <p:spPr>
          <a:xfrm>
            <a:off x="1709606" y="1690063"/>
            <a:ext cx="8772787" cy="3477875"/>
          </a:xfrm>
          <a:prstGeom prst="rect">
            <a:avLst/>
          </a:prstGeom>
          <a:noFill/>
        </p:spPr>
        <p:txBody>
          <a:bodyPr wrap="square">
            <a:spAutoFit/>
          </a:bodyPr>
          <a:lstStyle/>
          <a:p>
            <a:pPr marL="342900" indent="-342900">
              <a:buFont typeface="Courier New" panose="02070309020205020404" pitchFamily="49" charset="0"/>
              <a:buChar char="o"/>
            </a:pPr>
            <a:r>
              <a:rPr lang="en-US" sz="2000" b="1" dirty="0">
                <a:latin typeface="Calibri" panose="020F0502020204030204" pitchFamily="34" charset="0"/>
                <a:cs typeface="Calibri" panose="020F0502020204030204" pitchFamily="34" charset="0"/>
              </a:rPr>
              <a:t>Aim high</a:t>
            </a:r>
          </a:p>
          <a:p>
            <a:pPr lvl="1"/>
            <a:endParaRPr lang="en-US" sz="2000" b="1" dirty="0">
              <a:latin typeface="Calibri" panose="020F0502020204030204" pitchFamily="34" charset="0"/>
              <a:cs typeface="Calibri" panose="020F0502020204030204" pitchFamily="34" charset="0"/>
            </a:endParaRPr>
          </a:p>
          <a:p>
            <a:pPr marL="342900" indent="-342900">
              <a:buFont typeface="Courier New" panose="02070309020205020404" pitchFamily="49" charset="0"/>
              <a:buChar char="o"/>
            </a:pPr>
            <a:r>
              <a:rPr lang="en-US" sz="2000" b="1" dirty="0">
                <a:latin typeface="Calibri" panose="020F0502020204030204" pitchFamily="34" charset="0"/>
                <a:cs typeface="Calibri" panose="020F0502020204030204" pitchFamily="34" charset="0"/>
              </a:rPr>
              <a:t>Seek a mix of skills and personalities, not just disciplines</a:t>
            </a:r>
          </a:p>
          <a:p>
            <a:pPr marL="342900" indent="-342900">
              <a:buFont typeface="Courier New" panose="02070309020205020404" pitchFamily="49" charset="0"/>
              <a:buChar char="o"/>
            </a:pPr>
            <a:endParaRPr lang="en-US" sz="2000" dirty="0">
              <a:latin typeface="Calibri" panose="020F0502020204030204" pitchFamily="34" charset="0"/>
              <a:cs typeface="Calibri" panose="020F0502020204030204" pitchFamily="34" charset="0"/>
            </a:endParaRPr>
          </a:p>
          <a:p>
            <a:pPr marL="342900" indent="-342900">
              <a:buFont typeface="Courier New" panose="02070309020205020404" pitchFamily="49" charset="0"/>
              <a:buChar char="o"/>
            </a:pPr>
            <a:r>
              <a:rPr lang="en-US" sz="2000" b="1" dirty="0">
                <a:latin typeface="Calibri" panose="020F0502020204030204" pitchFamily="34" charset="0"/>
                <a:cs typeface="Calibri" panose="020F0502020204030204" pitchFamily="34" charset="0"/>
              </a:rPr>
              <a:t>Identify your team needs</a:t>
            </a:r>
          </a:p>
          <a:p>
            <a:pPr lvl="1"/>
            <a:r>
              <a:rPr lang="en-US" sz="2000" dirty="0">
                <a:latin typeface="Calibri" panose="020F0502020204030204" pitchFamily="34" charset="0"/>
                <a:cs typeface="Calibri" panose="020F0502020204030204" pitchFamily="34" charset="0"/>
              </a:rPr>
              <a:t>The Belbin Team Roles (</a:t>
            </a:r>
            <a:r>
              <a:rPr lang="en-US" sz="2000" dirty="0">
                <a:latin typeface="Calibri" panose="020F0502020204030204" pitchFamily="34" charset="0"/>
                <a:cs typeface="Calibri" panose="020F0502020204030204" pitchFamily="34" charset="0"/>
                <a:hlinkClick r:id="rId2"/>
              </a:rPr>
              <a:t>https://www.belbin.com/</a:t>
            </a:r>
            <a:r>
              <a:rPr lang="en-US" sz="2000" dirty="0">
                <a:latin typeface="Calibri" panose="020F0502020204030204" pitchFamily="34" charset="0"/>
                <a:cs typeface="Calibri" panose="020F0502020204030204" pitchFamily="34" charset="0"/>
              </a:rPr>
              <a:t>)</a:t>
            </a:r>
          </a:p>
          <a:p>
            <a:pPr marL="342900" indent="-342900">
              <a:buFont typeface="Courier New" panose="02070309020205020404" pitchFamily="49" charset="0"/>
              <a:buChar char="o"/>
            </a:pPr>
            <a:endParaRPr lang="en-US" sz="2000" dirty="0">
              <a:latin typeface="Calibri" panose="020F0502020204030204" pitchFamily="34" charset="0"/>
              <a:cs typeface="Calibri" panose="020F0502020204030204" pitchFamily="34" charset="0"/>
            </a:endParaRPr>
          </a:p>
          <a:p>
            <a:pPr marL="342900" indent="-342900">
              <a:buFont typeface="Courier New" panose="02070309020205020404" pitchFamily="49" charset="0"/>
              <a:buChar char="o"/>
            </a:pPr>
            <a:r>
              <a:rPr lang="en-US" sz="2000" b="1" dirty="0">
                <a:latin typeface="Calibri" panose="020F0502020204030204" pitchFamily="34" charset="0"/>
                <a:cs typeface="Calibri" panose="020F0502020204030204" pitchFamily="34" charset="0"/>
              </a:rPr>
              <a:t>Use technology to work together</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Communication</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Sharing and collaborating on documents</a:t>
            </a:r>
          </a:p>
          <a:p>
            <a:pPr marL="8001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Project management</a:t>
            </a:r>
          </a:p>
        </p:txBody>
      </p:sp>
      <p:sp>
        <p:nvSpPr>
          <p:cNvPr id="4" name="灯片编号占位符 3">
            <a:extLst>
              <a:ext uri="{FF2B5EF4-FFF2-40B4-BE49-F238E27FC236}">
                <a16:creationId xmlns:a16="http://schemas.microsoft.com/office/drawing/2014/main" id="{2D2ABD70-00AC-4533-9596-B3B6BAEEFCD9}"/>
              </a:ext>
            </a:extLst>
          </p:cNvPr>
          <p:cNvSpPr>
            <a:spLocks noGrp="1"/>
          </p:cNvSpPr>
          <p:nvPr>
            <p:ph type="sldNum" sz="quarter" idx="12"/>
          </p:nvPr>
        </p:nvSpPr>
        <p:spPr/>
        <p:txBody>
          <a:bodyPr/>
          <a:lstStyle/>
          <a:p>
            <a:fld id="{6D9DF85F-1F7D-475C-AD8A-EC0EB92CD050}" type="slidenum">
              <a:rPr lang="en-US" smtClean="0"/>
              <a:t>21</a:t>
            </a:fld>
            <a:endParaRPr lang="en-US"/>
          </a:p>
        </p:txBody>
      </p:sp>
      <p:sp>
        <p:nvSpPr>
          <p:cNvPr id="6" name="文本框 5">
            <a:extLst>
              <a:ext uri="{FF2B5EF4-FFF2-40B4-BE49-F238E27FC236}">
                <a16:creationId xmlns:a16="http://schemas.microsoft.com/office/drawing/2014/main" id="{F95D2C47-FCFB-4A98-9608-1D50DB373479}"/>
              </a:ext>
            </a:extLst>
          </p:cNvPr>
          <p:cNvSpPr txBox="1"/>
          <p:nvPr/>
        </p:nvSpPr>
        <p:spPr>
          <a:xfrm>
            <a:off x="0" y="6519446"/>
            <a:ext cx="12192000" cy="338554"/>
          </a:xfrm>
          <a:prstGeom prst="rect">
            <a:avLst/>
          </a:prstGeom>
          <a:noFill/>
        </p:spPr>
        <p:txBody>
          <a:bodyPr wrap="square">
            <a:spAutoFit/>
          </a:bodyPr>
          <a:lstStyle>
            <a:defPPr>
              <a:defRPr lang="zh-CN"/>
            </a:defPPr>
            <a:lvl1pPr algn="ctr">
              <a:defRPr sz="1600" b="0" i="0">
                <a:solidFill>
                  <a:srgbClr val="333333"/>
                </a:solidFill>
                <a:effectLst/>
                <a:latin typeface="Calibri" panose="020F0502020204030204" pitchFamily="34" charset="0"/>
                <a:cs typeface="Calibri" panose="020F0502020204030204" pitchFamily="34" charset="0"/>
              </a:defRPr>
            </a:lvl1pPr>
          </a:lstStyle>
          <a:p>
            <a:r>
              <a:rPr lang="en-US" dirty="0">
                <a:hlinkClick r:id="rId3"/>
              </a:rPr>
              <a:t>https://blog.jobs.ac.uk/all-things-research/strengthen-your-network/</a:t>
            </a:r>
            <a:endParaRPr lang="en-US" dirty="0"/>
          </a:p>
        </p:txBody>
      </p:sp>
    </p:spTree>
    <p:extLst>
      <p:ext uri="{BB962C8B-B14F-4D97-AF65-F5344CB8AC3E}">
        <p14:creationId xmlns:p14="http://schemas.microsoft.com/office/powerpoint/2010/main" val="2832569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57D8BE-6A2F-467B-84FB-884D79AED50A}"/>
              </a:ext>
            </a:extLst>
          </p:cNvPr>
          <p:cNvSpPr>
            <a:spLocks noGrp="1"/>
          </p:cNvSpPr>
          <p:nvPr>
            <p:ph type="title"/>
          </p:nvPr>
        </p:nvSpPr>
        <p:spPr/>
        <p:txBody>
          <a:bodyPr/>
          <a:lstStyle/>
          <a:p>
            <a:r>
              <a:rPr lang="en-US" dirty="0"/>
              <a:t>Finding help</a:t>
            </a:r>
          </a:p>
        </p:txBody>
      </p:sp>
      <p:sp>
        <p:nvSpPr>
          <p:cNvPr id="3" name="灯片编号占位符 2">
            <a:extLst>
              <a:ext uri="{FF2B5EF4-FFF2-40B4-BE49-F238E27FC236}">
                <a16:creationId xmlns:a16="http://schemas.microsoft.com/office/drawing/2014/main" id="{84AAAF9C-8CB6-468D-ACF0-32091CF4F7FA}"/>
              </a:ext>
            </a:extLst>
          </p:cNvPr>
          <p:cNvSpPr>
            <a:spLocks noGrp="1"/>
          </p:cNvSpPr>
          <p:nvPr>
            <p:ph type="sldNum" sz="quarter" idx="12"/>
          </p:nvPr>
        </p:nvSpPr>
        <p:spPr/>
        <p:txBody>
          <a:bodyPr/>
          <a:lstStyle/>
          <a:p>
            <a:fld id="{6D9DF85F-1F7D-475C-AD8A-EC0EB92CD050}" type="slidenum">
              <a:rPr lang="en-US" smtClean="0"/>
              <a:pPr/>
              <a:t>22</a:t>
            </a:fld>
            <a:endParaRPr lang="en-US"/>
          </a:p>
        </p:txBody>
      </p:sp>
      <p:grpSp>
        <p:nvGrpSpPr>
          <p:cNvPr id="7" name="组合 6">
            <a:extLst>
              <a:ext uri="{FF2B5EF4-FFF2-40B4-BE49-F238E27FC236}">
                <a16:creationId xmlns:a16="http://schemas.microsoft.com/office/drawing/2014/main" id="{F4567E6C-D35C-4269-8CD6-DF5AAA57700E}"/>
              </a:ext>
            </a:extLst>
          </p:cNvPr>
          <p:cNvGrpSpPr/>
          <p:nvPr/>
        </p:nvGrpSpPr>
        <p:grpSpPr>
          <a:xfrm>
            <a:off x="1709607" y="1090699"/>
            <a:ext cx="8772787" cy="4692792"/>
            <a:chOff x="1709607" y="1090699"/>
            <a:chExt cx="8772787" cy="4692792"/>
          </a:xfrm>
        </p:grpSpPr>
        <p:sp>
          <p:nvSpPr>
            <p:cNvPr id="4" name="文本框 3">
              <a:extLst>
                <a:ext uri="{FF2B5EF4-FFF2-40B4-BE49-F238E27FC236}">
                  <a16:creationId xmlns:a16="http://schemas.microsoft.com/office/drawing/2014/main" id="{81E8E158-4A07-42D5-8B59-CA29092A827A}"/>
                </a:ext>
              </a:extLst>
            </p:cNvPr>
            <p:cNvSpPr txBox="1"/>
            <p:nvPr/>
          </p:nvSpPr>
          <p:spPr>
            <a:xfrm>
              <a:off x="2785145" y="1090699"/>
              <a:ext cx="6621710" cy="369332"/>
            </a:xfrm>
            <a:prstGeom prst="rect">
              <a:avLst/>
            </a:prstGeom>
            <a:noFill/>
          </p:spPr>
          <p:txBody>
            <a:bodyPr wrap="square">
              <a:spAutoFit/>
            </a:bodyPr>
            <a:lstStyle/>
            <a:p>
              <a:pPr algn="just"/>
              <a:r>
                <a:rPr lang="en-US" dirty="0">
                  <a:solidFill>
                    <a:srgbClr val="0D2124"/>
                  </a:solidFill>
                  <a:latin typeface="Calibri" panose="020F0502020204030204" pitchFamily="34" charset="0"/>
                  <a:cs typeface="Calibri" panose="020F0502020204030204" pitchFamily="34" charset="0"/>
                </a:rPr>
                <a:t>“Senior staff members, successful collaborators, and </a:t>
              </a:r>
              <a:r>
                <a:rPr lang="en-US" b="1" dirty="0">
                  <a:solidFill>
                    <a:srgbClr val="0D2124"/>
                  </a:solidFill>
                  <a:latin typeface="Calibri" panose="020F0502020204030204" pitchFamily="34" charset="0"/>
                  <a:cs typeface="Calibri" panose="020F0502020204030204" pitchFamily="34" charset="0"/>
                </a:rPr>
                <a:t>administrators</a:t>
              </a:r>
              <a:r>
                <a:rPr lang="en-US" dirty="0">
                  <a:solidFill>
                    <a:srgbClr val="0D2124"/>
                  </a:solidFill>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sp>
          <p:nvSpPr>
            <p:cNvPr id="5" name="文本框 4">
              <a:extLst>
                <a:ext uri="{FF2B5EF4-FFF2-40B4-BE49-F238E27FC236}">
                  <a16:creationId xmlns:a16="http://schemas.microsoft.com/office/drawing/2014/main" id="{01DAD625-7F90-4A5D-B663-EF05EFEED254}"/>
                </a:ext>
              </a:extLst>
            </p:cNvPr>
            <p:cNvSpPr txBox="1"/>
            <p:nvPr/>
          </p:nvSpPr>
          <p:spPr>
            <a:xfrm>
              <a:off x="1709607" y="1690063"/>
              <a:ext cx="8772787" cy="4093428"/>
            </a:xfrm>
            <a:prstGeom prst="rect">
              <a:avLst/>
            </a:prstGeom>
            <a:noFill/>
          </p:spPr>
          <p:txBody>
            <a:bodyPr wrap="square">
              <a:spAutoFit/>
            </a:bodyPr>
            <a:lstStyle/>
            <a:p>
              <a:pPr marL="342900" indent="-342900">
                <a:buFont typeface="Courier New" panose="02070309020205020404" pitchFamily="49" charset="0"/>
                <a:buChar char="o"/>
              </a:pPr>
              <a:r>
                <a:rPr lang="en-US" sz="2000" b="1" dirty="0">
                  <a:latin typeface="Calibri" panose="020F0502020204030204" pitchFamily="34" charset="0"/>
                  <a:cs typeface="Calibri" panose="020F0502020204030204" pitchFamily="34" charset="0"/>
                </a:rPr>
                <a:t>Identifying possible collaborators</a:t>
              </a:r>
            </a:p>
            <a:p>
              <a:pPr lvl="1"/>
              <a:r>
                <a:rPr lang="en-US" sz="2000" dirty="0">
                  <a:latin typeface="Calibri" panose="020F0502020204030204" pitchFamily="34" charset="0"/>
                  <a:cs typeface="Calibri" panose="020F0502020204030204" pitchFamily="34" charset="0"/>
                </a:rPr>
                <a:t>They have the best seat in the house to see the research being produced by the university</a:t>
              </a:r>
            </a:p>
            <a:p>
              <a:endParaRPr lang="en-US" sz="2000" dirty="0">
                <a:latin typeface="Calibri" panose="020F0502020204030204" pitchFamily="34" charset="0"/>
                <a:cs typeface="Calibri" panose="020F0502020204030204" pitchFamily="34" charset="0"/>
              </a:endParaRPr>
            </a:p>
            <a:p>
              <a:pPr marL="342900" indent="-342900">
                <a:buFont typeface="Courier New" panose="02070309020205020404" pitchFamily="49" charset="0"/>
                <a:buChar char="o"/>
              </a:pPr>
              <a:r>
                <a:rPr lang="en-US" sz="2000" b="1" dirty="0">
                  <a:latin typeface="Calibri" panose="020F0502020204030204" pitchFamily="34" charset="0"/>
                  <a:cs typeface="Calibri" panose="020F0502020204030204" pitchFamily="34" charset="0"/>
                </a:rPr>
                <a:t>Identifying existing networks</a:t>
              </a:r>
            </a:p>
            <a:p>
              <a:pPr lvl="1"/>
              <a:r>
                <a:rPr lang="en-US" sz="2000" dirty="0">
                  <a:latin typeface="Calibri" panose="020F0502020204030204" pitchFamily="34" charset="0"/>
                  <a:cs typeface="Calibri" panose="020F0502020204030204" pitchFamily="34" charset="0"/>
                </a:rPr>
                <a:t>They know who has worked with whom in the past.</a:t>
              </a:r>
            </a:p>
            <a:p>
              <a:pPr marL="342900" indent="-342900">
                <a:buFont typeface="Courier New" panose="02070309020205020404" pitchFamily="49" charset="0"/>
                <a:buChar char="o"/>
              </a:pPr>
              <a:endParaRPr lang="en-US" sz="2000" dirty="0">
                <a:latin typeface="Calibri" panose="020F0502020204030204" pitchFamily="34" charset="0"/>
                <a:cs typeface="Calibri" panose="020F0502020204030204" pitchFamily="34" charset="0"/>
              </a:endParaRPr>
            </a:p>
            <a:p>
              <a:pPr marL="342900" indent="-342900">
                <a:buFont typeface="Courier New" panose="02070309020205020404" pitchFamily="49" charset="0"/>
                <a:buChar char="o"/>
              </a:pPr>
              <a:r>
                <a:rPr lang="en-US" sz="2000" b="1" dirty="0">
                  <a:latin typeface="Calibri" panose="020F0502020204030204" pitchFamily="34" charset="0"/>
                  <a:cs typeface="Calibri" panose="020F0502020204030204" pitchFamily="34" charset="0"/>
                </a:rPr>
                <a:t>Checking the legal side</a:t>
              </a:r>
            </a:p>
            <a:p>
              <a:pPr lvl="1"/>
              <a:r>
                <a:rPr lang="en-US" sz="2000" dirty="0">
                  <a:latin typeface="Calibri" panose="020F0502020204030204" pitchFamily="34" charset="0"/>
                  <a:cs typeface="Calibri" panose="020F0502020204030204" pitchFamily="34" charset="0"/>
                </a:rPr>
                <a:t>What’s the due diligence process at your institution, and what do you need to do to sort out contracts?</a:t>
              </a:r>
            </a:p>
            <a:p>
              <a:pPr marL="342900" indent="-342900">
                <a:buFont typeface="Courier New" panose="02070309020205020404" pitchFamily="49" charset="0"/>
                <a:buChar char="o"/>
              </a:pPr>
              <a:endParaRPr lang="en-US" sz="2000" dirty="0">
                <a:latin typeface="Calibri" panose="020F0502020204030204" pitchFamily="34" charset="0"/>
                <a:cs typeface="Calibri" panose="020F0502020204030204" pitchFamily="34" charset="0"/>
              </a:endParaRPr>
            </a:p>
            <a:p>
              <a:pPr marL="342900" indent="-342900">
                <a:buFont typeface="Courier New" panose="02070309020205020404" pitchFamily="49" charset="0"/>
                <a:buChar char="o"/>
              </a:pPr>
              <a:r>
                <a:rPr lang="en-US" sz="2000" b="1" dirty="0">
                  <a:latin typeface="Calibri" panose="020F0502020204030204" pitchFamily="34" charset="0"/>
                  <a:cs typeface="Calibri" panose="020F0502020204030204" pitchFamily="34" charset="0"/>
                </a:rPr>
                <a:t>How much to charge for your time</a:t>
              </a:r>
            </a:p>
            <a:p>
              <a:pPr lvl="1"/>
              <a:r>
                <a:rPr lang="en-US" sz="2000" dirty="0">
                  <a:latin typeface="Calibri" panose="020F0502020204030204" pitchFamily="34" charset="0"/>
                  <a:cs typeface="Calibri" panose="020F0502020204030204" pitchFamily="34" charset="0"/>
                </a:rPr>
                <a:t>The costing function for staff time is often managed centrally.</a:t>
              </a:r>
            </a:p>
          </p:txBody>
        </p:sp>
      </p:grpSp>
      <p:sp>
        <p:nvSpPr>
          <p:cNvPr id="6" name="文本框 5">
            <a:extLst>
              <a:ext uri="{FF2B5EF4-FFF2-40B4-BE49-F238E27FC236}">
                <a16:creationId xmlns:a16="http://schemas.microsoft.com/office/drawing/2014/main" id="{4CBDE960-113B-446B-8892-C48619EF5A6C}"/>
              </a:ext>
            </a:extLst>
          </p:cNvPr>
          <p:cNvSpPr txBox="1"/>
          <p:nvPr/>
        </p:nvSpPr>
        <p:spPr>
          <a:xfrm>
            <a:off x="1" y="6519446"/>
            <a:ext cx="12192000" cy="338554"/>
          </a:xfrm>
          <a:prstGeom prst="rect">
            <a:avLst/>
          </a:prstGeom>
          <a:noFill/>
        </p:spPr>
        <p:txBody>
          <a:bodyPr wrap="square">
            <a:spAutoFit/>
          </a:bodyPr>
          <a:lstStyle>
            <a:defPPr>
              <a:defRPr lang="zh-CN"/>
            </a:defPPr>
            <a:lvl1pPr algn="ctr">
              <a:defRPr sz="1600" b="0" i="0">
                <a:solidFill>
                  <a:srgbClr val="333333"/>
                </a:solidFill>
                <a:effectLst/>
                <a:latin typeface="Calibri" panose="020F0502020204030204" pitchFamily="34" charset="0"/>
                <a:cs typeface="Calibri" panose="020F0502020204030204" pitchFamily="34" charset="0"/>
              </a:defRPr>
            </a:lvl1pPr>
          </a:lstStyle>
          <a:p>
            <a:r>
              <a:rPr lang="en-US" dirty="0">
                <a:hlinkClick r:id="rId2"/>
              </a:rPr>
              <a:t>https://www.jobs.ac.uk/media/pdf/careers/resources/making-academic-collaboration-work.pdf</a:t>
            </a:r>
            <a:endParaRPr lang="en-US" dirty="0"/>
          </a:p>
        </p:txBody>
      </p:sp>
    </p:spTree>
    <p:extLst>
      <p:ext uri="{BB962C8B-B14F-4D97-AF65-F5344CB8AC3E}">
        <p14:creationId xmlns:p14="http://schemas.microsoft.com/office/powerpoint/2010/main" val="2689727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701F8B-E69C-4D8C-BBE2-ECA4B7D986AB}"/>
              </a:ext>
            </a:extLst>
          </p:cNvPr>
          <p:cNvSpPr>
            <a:spLocks noGrp="1"/>
          </p:cNvSpPr>
          <p:nvPr>
            <p:ph type="title"/>
          </p:nvPr>
        </p:nvSpPr>
        <p:spPr>
          <a:xfrm>
            <a:off x="628650" y="91440"/>
            <a:ext cx="10934701" cy="535531"/>
          </a:xfrm>
        </p:spPr>
        <p:txBody>
          <a:bodyPr/>
          <a:lstStyle/>
          <a:p>
            <a:r>
              <a:rPr lang="en-US" dirty="0"/>
              <a:t>Summary – opportunities and risks</a:t>
            </a:r>
          </a:p>
        </p:txBody>
      </p:sp>
      <p:sp>
        <p:nvSpPr>
          <p:cNvPr id="3" name="文本框 2">
            <a:extLst>
              <a:ext uri="{FF2B5EF4-FFF2-40B4-BE49-F238E27FC236}">
                <a16:creationId xmlns:a16="http://schemas.microsoft.com/office/drawing/2014/main" id="{E99AB510-1CF9-4DB9-A764-931D3E12E4FC}"/>
              </a:ext>
            </a:extLst>
          </p:cNvPr>
          <p:cNvSpPr txBox="1"/>
          <p:nvPr/>
        </p:nvSpPr>
        <p:spPr>
          <a:xfrm>
            <a:off x="639579" y="2038212"/>
            <a:ext cx="5286811" cy="2554545"/>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7030A0"/>
                </a:solidFill>
                <a:latin typeface="Calibri" panose="020F0502020204030204" pitchFamily="34" charset="0"/>
                <a:cs typeface="Calibri" panose="020F0502020204030204" pitchFamily="34" charset="0"/>
              </a:rPr>
              <a:t>Grow the network</a:t>
            </a:r>
          </a:p>
          <a:p>
            <a:pPr marL="342900" indent="-342900">
              <a:buFont typeface="Arial" panose="020B0604020202020204" pitchFamily="34" charset="0"/>
              <a:buChar char="•"/>
            </a:pPr>
            <a:r>
              <a:rPr lang="en-US" sz="2000" dirty="0">
                <a:solidFill>
                  <a:srgbClr val="7030A0"/>
                </a:solidFill>
                <a:latin typeface="Calibri" panose="020F0502020204030204" pitchFamily="34" charset="0"/>
                <a:cs typeface="Calibri" panose="020F0502020204030204" pitchFamily="34" charset="0"/>
              </a:rPr>
              <a:t>Get feedback on the work</a:t>
            </a:r>
          </a:p>
          <a:p>
            <a:pPr marL="342900" indent="-342900">
              <a:buFont typeface="Arial" panose="020B0604020202020204" pitchFamily="34" charset="0"/>
              <a:buChar char="•"/>
            </a:pPr>
            <a:r>
              <a:rPr lang="en-US" sz="2000" dirty="0">
                <a:solidFill>
                  <a:srgbClr val="7030A0"/>
                </a:solidFill>
                <a:latin typeface="Calibri" panose="020F0502020204030204" pitchFamily="34" charset="0"/>
                <a:cs typeface="Calibri" panose="020F0502020204030204" pitchFamily="34" charset="0"/>
              </a:rPr>
              <a:t>Exchange of ideas</a:t>
            </a:r>
          </a:p>
          <a:p>
            <a:pPr marL="342900" indent="-342900">
              <a:buFont typeface="Arial" panose="020B0604020202020204" pitchFamily="34" charset="0"/>
              <a:buChar char="•"/>
            </a:pPr>
            <a:r>
              <a:rPr lang="en-US" sz="2000" dirty="0">
                <a:solidFill>
                  <a:srgbClr val="7030A0"/>
                </a:solidFill>
                <a:latin typeface="Calibri" panose="020F0502020204030204" pitchFamily="34" charset="0"/>
                <a:cs typeface="Calibri" panose="020F0502020204030204" pitchFamily="34" charset="0"/>
              </a:rPr>
              <a:t>Methodologies, tools, and tips</a:t>
            </a:r>
          </a:p>
          <a:p>
            <a:pPr marL="342900" indent="-342900">
              <a:buFont typeface="Arial" panose="020B0604020202020204" pitchFamily="34" charset="0"/>
              <a:buChar char="•"/>
            </a:pPr>
            <a:r>
              <a:rPr lang="en-US" sz="2000" dirty="0">
                <a:solidFill>
                  <a:srgbClr val="7030A0"/>
                </a:solidFill>
                <a:latin typeface="Calibri" panose="020F0502020204030204" pitchFamily="34" charset="0"/>
                <a:cs typeface="Calibri" panose="020F0502020204030204" pitchFamily="34" charset="0"/>
              </a:rPr>
              <a:t>Increase productivity</a:t>
            </a:r>
          </a:p>
          <a:p>
            <a:pPr marL="342900" indent="-342900">
              <a:buFont typeface="Arial" panose="020B0604020202020204" pitchFamily="34" charset="0"/>
              <a:buChar char="•"/>
            </a:pPr>
            <a:r>
              <a:rPr lang="en-US" sz="2000" dirty="0">
                <a:solidFill>
                  <a:srgbClr val="7030A0"/>
                </a:solidFill>
                <a:latin typeface="Calibri" panose="020F0502020204030204" pitchFamily="34" charset="0"/>
                <a:cs typeface="Calibri" panose="020F0502020204030204" pitchFamily="34" charset="0"/>
              </a:rPr>
              <a:t>Skills in communication, team working, etc.</a:t>
            </a:r>
          </a:p>
          <a:p>
            <a:pPr marL="342900" indent="-342900">
              <a:buFont typeface="Arial" panose="020B0604020202020204" pitchFamily="34" charset="0"/>
              <a:buChar char="•"/>
            </a:pPr>
            <a:r>
              <a:rPr lang="en-US" sz="2000" dirty="0">
                <a:solidFill>
                  <a:srgbClr val="7030A0"/>
                </a:solidFill>
                <a:latin typeface="Calibri" panose="020F0502020204030204" pitchFamily="34" charset="0"/>
                <a:cs typeface="Calibri" panose="020F0502020204030204" pitchFamily="34" charset="0"/>
              </a:rPr>
              <a:t>Co-authoring</a:t>
            </a:r>
          </a:p>
          <a:p>
            <a:pPr marL="342900" indent="-342900">
              <a:buFont typeface="Arial" panose="020B0604020202020204" pitchFamily="34" charset="0"/>
              <a:buChar char="•"/>
            </a:pPr>
            <a:r>
              <a:rPr lang="en-US" sz="2000" dirty="0">
                <a:solidFill>
                  <a:srgbClr val="7030A0"/>
                </a:solidFill>
                <a:latin typeface="Calibri" panose="020F0502020204030204" pitchFamily="34" charset="0"/>
                <a:cs typeface="Calibri" panose="020F0502020204030204" pitchFamily="34" charset="0"/>
              </a:rPr>
              <a:t>Grants and funding</a:t>
            </a:r>
          </a:p>
        </p:txBody>
      </p:sp>
      <p:sp>
        <p:nvSpPr>
          <p:cNvPr id="7" name="文本框 6">
            <a:extLst>
              <a:ext uri="{FF2B5EF4-FFF2-40B4-BE49-F238E27FC236}">
                <a16:creationId xmlns:a16="http://schemas.microsoft.com/office/drawing/2014/main" id="{2B4AAAFD-E0BD-4926-A1A5-EBCA560D99D6}"/>
              </a:ext>
            </a:extLst>
          </p:cNvPr>
          <p:cNvSpPr txBox="1"/>
          <p:nvPr/>
        </p:nvSpPr>
        <p:spPr>
          <a:xfrm>
            <a:off x="7000030" y="2038212"/>
            <a:ext cx="4568386" cy="1631216"/>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0070C0"/>
                </a:solidFill>
                <a:latin typeface="Calibri" panose="020F0502020204030204" pitchFamily="34" charset="0"/>
                <a:cs typeface="Calibri" panose="020F0502020204030204" pitchFamily="34" charset="0"/>
              </a:rPr>
              <a:t>Box ticking</a:t>
            </a:r>
          </a:p>
          <a:p>
            <a:pPr marL="342900" indent="-342900">
              <a:buFont typeface="Arial" panose="020B0604020202020204" pitchFamily="34" charset="0"/>
              <a:buChar char="•"/>
            </a:pPr>
            <a:r>
              <a:rPr lang="en-US" sz="2000" dirty="0">
                <a:solidFill>
                  <a:srgbClr val="0070C0"/>
                </a:solidFill>
                <a:latin typeface="Calibri" panose="020F0502020204030204" pitchFamily="34" charset="0"/>
                <a:cs typeface="Calibri" panose="020F0502020204030204" pitchFamily="34" charset="0"/>
              </a:rPr>
              <a:t>Loss of goodwill</a:t>
            </a:r>
          </a:p>
          <a:p>
            <a:pPr marL="342900" indent="-342900">
              <a:buFont typeface="Arial" panose="020B0604020202020204" pitchFamily="34" charset="0"/>
              <a:buChar char="•"/>
            </a:pPr>
            <a:r>
              <a:rPr lang="en-US" sz="2000" dirty="0">
                <a:solidFill>
                  <a:srgbClr val="0070C0"/>
                </a:solidFill>
                <a:latin typeface="Calibri" panose="020F0502020204030204" pitchFamily="34" charset="0"/>
                <a:cs typeface="Calibri" panose="020F0502020204030204" pitchFamily="34" charset="0"/>
              </a:rPr>
              <a:t>Wrong mix of team skills</a:t>
            </a:r>
          </a:p>
          <a:p>
            <a:pPr marL="342900" indent="-342900">
              <a:buFont typeface="Arial" panose="020B0604020202020204" pitchFamily="34" charset="0"/>
              <a:buChar char="•"/>
            </a:pPr>
            <a:r>
              <a:rPr lang="en-US" sz="2000" dirty="0">
                <a:solidFill>
                  <a:srgbClr val="0070C0"/>
                </a:solidFill>
                <a:latin typeface="Calibri" panose="020F0502020204030204" pitchFamily="34" charset="0"/>
                <a:cs typeface="Calibri" panose="020F0502020204030204" pitchFamily="34" charset="0"/>
              </a:rPr>
              <a:t>Communicate with each other not well</a:t>
            </a:r>
          </a:p>
          <a:p>
            <a:pPr marL="342900" indent="-342900">
              <a:buFont typeface="Arial" panose="020B0604020202020204" pitchFamily="34" charset="0"/>
              <a:buChar char="•"/>
            </a:pPr>
            <a:r>
              <a:rPr lang="en-US" sz="2000" dirty="0">
                <a:solidFill>
                  <a:srgbClr val="0070C0"/>
                </a:solidFill>
                <a:latin typeface="Calibri" panose="020F0502020204030204" pitchFamily="34" charset="0"/>
                <a:cs typeface="Calibri" panose="020F0502020204030204" pitchFamily="34" charset="0"/>
              </a:rPr>
              <a:t>Lead not well</a:t>
            </a:r>
          </a:p>
        </p:txBody>
      </p:sp>
      <p:sp>
        <p:nvSpPr>
          <p:cNvPr id="12" name="dollar-bag_17794">
            <a:extLst>
              <a:ext uri="{FF2B5EF4-FFF2-40B4-BE49-F238E27FC236}">
                <a16:creationId xmlns:a16="http://schemas.microsoft.com/office/drawing/2014/main" id="{C273B4C7-10A4-479E-8D95-EF9EF0C0490A}"/>
              </a:ext>
            </a:extLst>
          </p:cNvPr>
          <p:cNvSpPr>
            <a:spLocks noChangeAspect="1"/>
          </p:cNvSpPr>
          <p:nvPr/>
        </p:nvSpPr>
        <p:spPr>
          <a:xfrm>
            <a:off x="4447561" y="1685692"/>
            <a:ext cx="1191239" cy="1371600"/>
          </a:xfrm>
          <a:custGeom>
            <a:avLst/>
            <a:gdLst>
              <a:gd name="T0" fmla="*/ 7832 w 11240"/>
              <a:gd name="T1" fmla="*/ 1150 h 12942"/>
              <a:gd name="T2" fmla="*/ 5627 w 11240"/>
              <a:gd name="T3" fmla="*/ 287 h 12942"/>
              <a:gd name="T4" fmla="*/ 2206 w 11240"/>
              <a:gd name="T5" fmla="*/ 863 h 12942"/>
              <a:gd name="T6" fmla="*/ 5749 w 11240"/>
              <a:gd name="T7" fmla="*/ 12942 h 12942"/>
              <a:gd name="T8" fmla="*/ 3115 w 11240"/>
              <a:gd name="T9" fmla="*/ 12595 h 12942"/>
              <a:gd name="T10" fmla="*/ 2744 w 11240"/>
              <a:gd name="T11" fmla="*/ 4381 h 12942"/>
              <a:gd name="T12" fmla="*/ 6808 w 11240"/>
              <a:gd name="T13" fmla="*/ 3117 h 12942"/>
              <a:gd name="T14" fmla="*/ 8212 w 11240"/>
              <a:gd name="T15" fmla="*/ 4038 h 12942"/>
              <a:gd name="T16" fmla="*/ 8544 w 11240"/>
              <a:gd name="T17" fmla="*/ 12432 h 12942"/>
              <a:gd name="T18" fmla="*/ 5749 w 11240"/>
              <a:gd name="T19" fmla="*/ 12942 h 12942"/>
              <a:gd name="T20" fmla="*/ 7970 w 11240"/>
              <a:gd name="T21" fmla="*/ 12120 h 12942"/>
              <a:gd name="T22" fmla="*/ 8117 w 11240"/>
              <a:gd name="T23" fmla="*/ 4707 h 12942"/>
              <a:gd name="T24" fmla="*/ 7299 w 11240"/>
              <a:gd name="T25" fmla="*/ 3653 h 12942"/>
              <a:gd name="T26" fmla="*/ 3430 w 11240"/>
              <a:gd name="T27" fmla="*/ 4336 h 12942"/>
              <a:gd name="T28" fmla="*/ 2930 w 11240"/>
              <a:gd name="T29" fmla="*/ 11991 h 12942"/>
              <a:gd name="T30" fmla="*/ 5491 w 11240"/>
              <a:gd name="T31" fmla="*/ 12443 h 12942"/>
              <a:gd name="T32" fmla="*/ 9103 w 11240"/>
              <a:gd name="T33" fmla="*/ 3651 h 12942"/>
              <a:gd name="T34" fmla="*/ 9591 w 11240"/>
              <a:gd name="T35" fmla="*/ 4772 h 12942"/>
              <a:gd name="T36" fmla="*/ 9763 w 11240"/>
              <a:gd name="T37" fmla="*/ 4880 h 12942"/>
              <a:gd name="T38" fmla="*/ 9165 w 11240"/>
              <a:gd name="T39" fmla="*/ 3457 h 12942"/>
              <a:gd name="T40" fmla="*/ 9636 w 11240"/>
              <a:gd name="T41" fmla="*/ 3617 h 12942"/>
              <a:gd name="T42" fmla="*/ 8632 w 11240"/>
              <a:gd name="T43" fmla="*/ 2913 h 12942"/>
              <a:gd name="T44" fmla="*/ 7490 w 11240"/>
              <a:gd name="T45" fmla="*/ 2297 h 12942"/>
              <a:gd name="T46" fmla="*/ 3544 w 11240"/>
              <a:gd name="T47" fmla="*/ 2588 h 12942"/>
              <a:gd name="T48" fmla="*/ 7490 w 11240"/>
              <a:gd name="T49" fmla="*/ 2297 h 12942"/>
              <a:gd name="T50" fmla="*/ 3545 w 11240"/>
              <a:gd name="T51" fmla="*/ 3057 h 12942"/>
              <a:gd name="T52" fmla="*/ 7490 w 11240"/>
              <a:gd name="T53" fmla="*/ 2766 h 12942"/>
              <a:gd name="T54" fmla="*/ 7186 w 11240"/>
              <a:gd name="T55" fmla="*/ 9837 h 12942"/>
              <a:gd name="T56" fmla="*/ 6086 w 11240"/>
              <a:gd name="T57" fmla="*/ 10653 h 12942"/>
              <a:gd name="T58" fmla="*/ 5875 w 11240"/>
              <a:gd name="T59" fmla="*/ 11295 h 12942"/>
              <a:gd name="T60" fmla="*/ 5156 w 11240"/>
              <a:gd name="T61" fmla="*/ 11008 h 12942"/>
              <a:gd name="T62" fmla="*/ 3988 w 11240"/>
              <a:gd name="T63" fmla="*/ 10442 h 12942"/>
              <a:gd name="T64" fmla="*/ 4077 w 11240"/>
              <a:gd name="T65" fmla="*/ 9778 h 12942"/>
              <a:gd name="T66" fmla="*/ 4293 w 11240"/>
              <a:gd name="T67" fmla="*/ 9722 h 12942"/>
              <a:gd name="T68" fmla="*/ 6002 w 11240"/>
              <a:gd name="T69" fmla="*/ 9782 h 12942"/>
              <a:gd name="T70" fmla="*/ 5426 w 11240"/>
              <a:gd name="T71" fmla="*/ 8496 h 12942"/>
              <a:gd name="T72" fmla="*/ 4183 w 11240"/>
              <a:gd name="T73" fmla="*/ 7553 h 12942"/>
              <a:gd name="T74" fmla="*/ 5299 w 11240"/>
              <a:gd name="T75" fmla="*/ 5722 h 12942"/>
              <a:gd name="T76" fmla="*/ 5579 w 11240"/>
              <a:gd name="T77" fmla="*/ 5054 h 12942"/>
              <a:gd name="T78" fmla="*/ 6239 w 11240"/>
              <a:gd name="T79" fmla="*/ 5342 h 12942"/>
              <a:gd name="T80" fmla="*/ 6949 w 11240"/>
              <a:gd name="T81" fmla="*/ 5824 h 12942"/>
              <a:gd name="T82" fmla="*/ 6885 w 11240"/>
              <a:gd name="T83" fmla="*/ 6475 h 12942"/>
              <a:gd name="T84" fmla="*/ 5892 w 11240"/>
              <a:gd name="T85" fmla="*/ 6425 h 12942"/>
              <a:gd name="T86" fmla="*/ 5258 w 11240"/>
              <a:gd name="T87" fmla="*/ 7388 h 12942"/>
              <a:gd name="T88" fmla="*/ 7279 w 11240"/>
              <a:gd name="T89" fmla="*/ 9291 h 12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40" h="12942">
                <a:moveTo>
                  <a:pt x="3876" y="2365"/>
                </a:moveTo>
                <a:lnTo>
                  <a:pt x="7227" y="1904"/>
                </a:lnTo>
                <a:cubicBezTo>
                  <a:pt x="7455" y="1494"/>
                  <a:pt x="7832" y="1150"/>
                  <a:pt x="7832" y="1150"/>
                </a:cubicBezTo>
                <a:cubicBezTo>
                  <a:pt x="8056" y="767"/>
                  <a:pt x="8247" y="607"/>
                  <a:pt x="7864" y="415"/>
                </a:cubicBezTo>
                <a:cubicBezTo>
                  <a:pt x="7428" y="198"/>
                  <a:pt x="6745" y="671"/>
                  <a:pt x="6362" y="735"/>
                </a:cubicBezTo>
                <a:cubicBezTo>
                  <a:pt x="5978" y="799"/>
                  <a:pt x="5978" y="575"/>
                  <a:pt x="5627" y="287"/>
                </a:cubicBezTo>
                <a:cubicBezTo>
                  <a:pt x="5275" y="0"/>
                  <a:pt x="4859" y="192"/>
                  <a:pt x="4411" y="415"/>
                </a:cubicBezTo>
                <a:cubicBezTo>
                  <a:pt x="3964" y="639"/>
                  <a:pt x="4219" y="799"/>
                  <a:pt x="3229" y="543"/>
                </a:cubicBezTo>
                <a:cubicBezTo>
                  <a:pt x="2147" y="264"/>
                  <a:pt x="2206" y="863"/>
                  <a:pt x="2206" y="863"/>
                </a:cubicBezTo>
                <a:cubicBezTo>
                  <a:pt x="2206" y="863"/>
                  <a:pt x="3666" y="1780"/>
                  <a:pt x="3876" y="2365"/>
                </a:cubicBezTo>
                <a:close/>
                <a:moveTo>
                  <a:pt x="5749" y="12942"/>
                </a:moveTo>
                <a:lnTo>
                  <a:pt x="5749" y="12942"/>
                </a:lnTo>
                <a:lnTo>
                  <a:pt x="5617" y="12941"/>
                </a:lnTo>
                <a:lnTo>
                  <a:pt x="5491" y="12942"/>
                </a:lnTo>
                <a:cubicBezTo>
                  <a:pt x="4401" y="12942"/>
                  <a:pt x="3597" y="12753"/>
                  <a:pt x="3115" y="12595"/>
                </a:cubicBezTo>
                <a:cubicBezTo>
                  <a:pt x="2852" y="12508"/>
                  <a:pt x="2709" y="12439"/>
                  <a:pt x="2703" y="12436"/>
                </a:cubicBezTo>
                <a:cubicBezTo>
                  <a:pt x="1382" y="11733"/>
                  <a:pt x="612" y="10827"/>
                  <a:pt x="407" y="9740"/>
                </a:cubicBezTo>
                <a:cubicBezTo>
                  <a:pt x="0" y="7590"/>
                  <a:pt x="1923" y="5341"/>
                  <a:pt x="2744" y="4381"/>
                </a:cubicBezTo>
                <a:cubicBezTo>
                  <a:pt x="2870" y="4233"/>
                  <a:pt x="2970" y="4117"/>
                  <a:pt x="3028" y="4038"/>
                </a:cubicBezTo>
                <a:cubicBezTo>
                  <a:pt x="3109" y="3929"/>
                  <a:pt x="3181" y="3830"/>
                  <a:pt x="3245" y="3737"/>
                </a:cubicBezTo>
                <a:cubicBezTo>
                  <a:pt x="3542" y="3309"/>
                  <a:pt x="6166" y="3117"/>
                  <a:pt x="6808" y="3117"/>
                </a:cubicBezTo>
                <a:cubicBezTo>
                  <a:pt x="7412" y="3117"/>
                  <a:pt x="7584" y="3192"/>
                  <a:pt x="7677" y="3322"/>
                </a:cubicBezTo>
                <a:cubicBezTo>
                  <a:pt x="7761" y="3440"/>
                  <a:pt x="7858" y="3567"/>
                  <a:pt x="7965" y="3709"/>
                </a:cubicBezTo>
                <a:cubicBezTo>
                  <a:pt x="8042" y="3811"/>
                  <a:pt x="8125" y="3920"/>
                  <a:pt x="8212" y="4038"/>
                </a:cubicBezTo>
                <a:cubicBezTo>
                  <a:pt x="8271" y="4117"/>
                  <a:pt x="8370" y="4233"/>
                  <a:pt x="8497" y="4382"/>
                </a:cubicBezTo>
                <a:cubicBezTo>
                  <a:pt x="9318" y="5341"/>
                  <a:pt x="11240" y="7590"/>
                  <a:pt x="10833" y="9741"/>
                </a:cubicBezTo>
                <a:cubicBezTo>
                  <a:pt x="10627" y="10828"/>
                  <a:pt x="9857" y="11733"/>
                  <a:pt x="8544" y="12432"/>
                </a:cubicBezTo>
                <a:cubicBezTo>
                  <a:pt x="8531" y="12438"/>
                  <a:pt x="8394" y="12505"/>
                  <a:pt x="8145" y="12588"/>
                </a:cubicBezTo>
                <a:lnTo>
                  <a:pt x="8119" y="12596"/>
                </a:lnTo>
                <a:cubicBezTo>
                  <a:pt x="7643" y="12753"/>
                  <a:pt x="6839" y="12942"/>
                  <a:pt x="5749" y="12942"/>
                </a:cubicBezTo>
                <a:close/>
                <a:moveTo>
                  <a:pt x="5617" y="12441"/>
                </a:moveTo>
                <a:lnTo>
                  <a:pt x="5749" y="12443"/>
                </a:lnTo>
                <a:cubicBezTo>
                  <a:pt x="6773" y="12443"/>
                  <a:pt x="7522" y="12267"/>
                  <a:pt x="7970" y="12120"/>
                </a:cubicBezTo>
                <a:cubicBezTo>
                  <a:pt x="8196" y="12046"/>
                  <a:pt x="8317" y="11988"/>
                  <a:pt x="8318" y="11987"/>
                </a:cubicBezTo>
                <a:cubicBezTo>
                  <a:pt x="9483" y="11367"/>
                  <a:pt x="10166" y="10579"/>
                  <a:pt x="10343" y="9648"/>
                </a:cubicBezTo>
                <a:cubicBezTo>
                  <a:pt x="10705" y="7732"/>
                  <a:pt x="8892" y="5612"/>
                  <a:pt x="8117" y="4707"/>
                </a:cubicBezTo>
                <a:cubicBezTo>
                  <a:pt x="7981" y="4547"/>
                  <a:pt x="7874" y="4421"/>
                  <a:pt x="7811" y="4336"/>
                </a:cubicBezTo>
                <a:cubicBezTo>
                  <a:pt x="7725" y="4220"/>
                  <a:pt x="7643" y="4111"/>
                  <a:pt x="7566" y="4010"/>
                </a:cubicBezTo>
                <a:cubicBezTo>
                  <a:pt x="7468" y="3881"/>
                  <a:pt x="7379" y="3762"/>
                  <a:pt x="7299" y="3653"/>
                </a:cubicBezTo>
                <a:cubicBezTo>
                  <a:pt x="7253" y="3640"/>
                  <a:pt x="7121" y="3617"/>
                  <a:pt x="6808" y="3617"/>
                </a:cubicBezTo>
                <a:cubicBezTo>
                  <a:pt x="5720" y="3617"/>
                  <a:pt x="3915" y="3882"/>
                  <a:pt x="3640" y="4044"/>
                </a:cubicBezTo>
                <a:cubicBezTo>
                  <a:pt x="3578" y="4134"/>
                  <a:pt x="3508" y="4231"/>
                  <a:pt x="3430" y="4336"/>
                </a:cubicBezTo>
                <a:cubicBezTo>
                  <a:pt x="3367" y="4421"/>
                  <a:pt x="3260" y="4546"/>
                  <a:pt x="3124" y="4706"/>
                </a:cubicBezTo>
                <a:cubicBezTo>
                  <a:pt x="2349" y="5612"/>
                  <a:pt x="536" y="7733"/>
                  <a:pt x="898" y="9647"/>
                </a:cubicBezTo>
                <a:cubicBezTo>
                  <a:pt x="1074" y="10578"/>
                  <a:pt x="1758" y="11367"/>
                  <a:pt x="2930" y="11991"/>
                </a:cubicBezTo>
                <a:lnTo>
                  <a:pt x="2930" y="11991"/>
                </a:lnTo>
                <a:cubicBezTo>
                  <a:pt x="2931" y="11991"/>
                  <a:pt x="3051" y="12048"/>
                  <a:pt x="3268" y="12120"/>
                </a:cubicBezTo>
                <a:cubicBezTo>
                  <a:pt x="3718" y="12267"/>
                  <a:pt x="4467" y="12443"/>
                  <a:pt x="5491" y="12443"/>
                </a:cubicBezTo>
                <a:lnTo>
                  <a:pt x="5617" y="12441"/>
                </a:lnTo>
                <a:close/>
                <a:moveTo>
                  <a:pt x="7703" y="2791"/>
                </a:moveTo>
                <a:cubicBezTo>
                  <a:pt x="7836" y="2991"/>
                  <a:pt x="8194" y="3365"/>
                  <a:pt x="9103" y="3651"/>
                </a:cubicBezTo>
                <a:cubicBezTo>
                  <a:pt x="9482" y="3770"/>
                  <a:pt x="9709" y="3931"/>
                  <a:pt x="9777" y="4129"/>
                </a:cubicBezTo>
                <a:cubicBezTo>
                  <a:pt x="9862" y="4372"/>
                  <a:pt x="9689" y="4626"/>
                  <a:pt x="9615" y="4735"/>
                </a:cubicBezTo>
                <a:cubicBezTo>
                  <a:pt x="9605" y="4750"/>
                  <a:pt x="9596" y="4762"/>
                  <a:pt x="9591" y="4772"/>
                </a:cubicBezTo>
                <a:cubicBezTo>
                  <a:pt x="9561" y="4820"/>
                  <a:pt x="9575" y="4883"/>
                  <a:pt x="9623" y="4912"/>
                </a:cubicBezTo>
                <a:cubicBezTo>
                  <a:pt x="9640" y="4923"/>
                  <a:pt x="9658" y="4928"/>
                  <a:pt x="9677" y="4928"/>
                </a:cubicBezTo>
                <a:cubicBezTo>
                  <a:pt x="9710" y="4928"/>
                  <a:pt x="9744" y="4910"/>
                  <a:pt x="9763" y="4880"/>
                </a:cubicBezTo>
                <a:cubicBezTo>
                  <a:pt x="9768" y="4872"/>
                  <a:pt x="9775" y="4861"/>
                  <a:pt x="9783" y="4849"/>
                </a:cubicBezTo>
                <a:cubicBezTo>
                  <a:pt x="9866" y="4727"/>
                  <a:pt x="10087" y="4402"/>
                  <a:pt x="9969" y="4062"/>
                </a:cubicBezTo>
                <a:cubicBezTo>
                  <a:pt x="9878" y="3801"/>
                  <a:pt x="9607" y="3597"/>
                  <a:pt x="9165" y="3457"/>
                </a:cubicBezTo>
                <a:cubicBezTo>
                  <a:pt x="8677" y="3304"/>
                  <a:pt x="8362" y="3127"/>
                  <a:pt x="8162" y="2972"/>
                </a:cubicBezTo>
                <a:cubicBezTo>
                  <a:pt x="8286" y="3025"/>
                  <a:pt x="8430" y="3075"/>
                  <a:pt x="8585" y="3111"/>
                </a:cubicBezTo>
                <a:cubicBezTo>
                  <a:pt x="9043" y="3218"/>
                  <a:pt x="9500" y="3345"/>
                  <a:pt x="9636" y="3617"/>
                </a:cubicBezTo>
                <a:cubicBezTo>
                  <a:pt x="9662" y="3667"/>
                  <a:pt x="9722" y="3688"/>
                  <a:pt x="9773" y="3663"/>
                </a:cubicBezTo>
                <a:cubicBezTo>
                  <a:pt x="9823" y="3638"/>
                  <a:pt x="9844" y="3577"/>
                  <a:pt x="9819" y="3527"/>
                </a:cubicBezTo>
                <a:cubicBezTo>
                  <a:pt x="9643" y="3175"/>
                  <a:pt x="9136" y="3031"/>
                  <a:pt x="8632" y="2913"/>
                </a:cubicBezTo>
                <a:cubicBezTo>
                  <a:pt x="8235" y="2821"/>
                  <a:pt x="7921" y="2629"/>
                  <a:pt x="7821" y="2563"/>
                </a:cubicBezTo>
                <a:cubicBezTo>
                  <a:pt x="7800" y="2627"/>
                  <a:pt x="7763" y="2712"/>
                  <a:pt x="7703" y="2791"/>
                </a:cubicBezTo>
                <a:close/>
                <a:moveTo>
                  <a:pt x="7490" y="2297"/>
                </a:moveTo>
                <a:cubicBezTo>
                  <a:pt x="7558" y="2287"/>
                  <a:pt x="7606" y="2224"/>
                  <a:pt x="7597" y="2156"/>
                </a:cubicBezTo>
                <a:cubicBezTo>
                  <a:pt x="7588" y="2088"/>
                  <a:pt x="7524" y="2041"/>
                  <a:pt x="7457" y="2049"/>
                </a:cubicBezTo>
                <a:lnTo>
                  <a:pt x="3544" y="2588"/>
                </a:lnTo>
                <a:cubicBezTo>
                  <a:pt x="3476" y="2597"/>
                  <a:pt x="3428" y="2660"/>
                  <a:pt x="3438" y="2728"/>
                </a:cubicBezTo>
                <a:cubicBezTo>
                  <a:pt x="3447" y="2796"/>
                  <a:pt x="3510" y="2844"/>
                  <a:pt x="3578" y="2834"/>
                </a:cubicBezTo>
                <a:lnTo>
                  <a:pt x="7490" y="2297"/>
                </a:lnTo>
                <a:close/>
                <a:moveTo>
                  <a:pt x="7597" y="2626"/>
                </a:moveTo>
                <a:cubicBezTo>
                  <a:pt x="7587" y="2557"/>
                  <a:pt x="7525" y="2510"/>
                  <a:pt x="7457" y="2520"/>
                </a:cubicBezTo>
                <a:lnTo>
                  <a:pt x="3545" y="3057"/>
                </a:lnTo>
                <a:cubicBezTo>
                  <a:pt x="3476" y="3067"/>
                  <a:pt x="3428" y="3130"/>
                  <a:pt x="3438" y="3198"/>
                </a:cubicBezTo>
                <a:cubicBezTo>
                  <a:pt x="3447" y="3266"/>
                  <a:pt x="3510" y="3314"/>
                  <a:pt x="3578" y="3304"/>
                </a:cubicBezTo>
                <a:lnTo>
                  <a:pt x="7490" y="2766"/>
                </a:lnTo>
                <a:cubicBezTo>
                  <a:pt x="7559" y="2757"/>
                  <a:pt x="7606" y="2694"/>
                  <a:pt x="7597" y="2626"/>
                </a:cubicBezTo>
                <a:close/>
                <a:moveTo>
                  <a:pt x="7279" y="9291"/>
                </a:moveTo>
                <a:cubicBezTo>
                  <a:pt x="7279" y="9500"/>
                  <a:pt x="7247" y="9681"/>
                  <a:pt x="7186" y="9837"/>
                </a:cubicBezTo>
                <a:cubicBezTo>
                  <a:pt x="7124" y="9992"/>
                  <a:pt x="7041" y="10124"/>
                  <a:pt x="6937" y="10234"/>
                </a:cubicBezTo>
                <a:cubicBezTo>
                  <a:pt x="6832" y="10344"/>
                  <a:pt x="6706" y="10433"/>
                  <a:pt x="6560" y="10501"/>
                </a:cubicBezTo>
                <a:cubicBezTo>
                  <a:pt x="6413" y="10568"/>
                  <a:pt x="6255" y="10619"/>
                  <a:pt x="6086" y="10653"/>
                </a:cubicBezTo>
                <a:lnTo>
                  <a:pt x="6086" y="11042"/>
                </a:lnTo>
                <a:cubicBezTo>
                  <a:pt x="6086" y="11149"/>
                  <a:pt x="6075" y="11218"/>
                  <a:pt x="6053" y="11249"/>
                </a:cubicBezTo>
                <a:cubicBezTo>
                  <a:pt x="6030" y="11280"/>
                  <a:pt x="5971" y="11295"/>
                  <a:pt x="5875" y="11295"/>
                </a:cubicBezTo>
                <a:lnTo>
                  <a:pt x="5410" y="11295"/>
                </a:lnTo>
                <a:cubicBezTo>
                  <a:pt x="5314" y="11295"/>
                  <a:pt x="5247" y="11277"/>
                  <a:pt x="5211" y="11241"/>
                </a:cubicBezTo>
                <a:cubicBezTo>
                  <a:pt x="5174" y="11204"/>
                  <a:pt x="5156" y="11126"/>
                  <a:pt x="5156" y="11008"/>
                </a:cubicBezTo>
                <a:lnTo>
                  <a:pt x="5156" y="10720"/>
                </a:lnTo>
                <a:cubicBezTo>
                  <a:pt x="4845" y="10709"/>
                  <a:pt x="4593" y="10674"/>
                  <a:pt x="4398" y="10615"/>
                </a:cubicBezTo>
                <a:cubicBezTo>
                  <a:pt x="4204" y="10555"/>
                  <a:pt x="4067" y="10498"/>
                  <a:pt x="3988" y="10442"/>
                </a:cubicBezTo>
                <a:cubicBezTo>
                  <a:pt x="3966" y="10424"/>
                  <a:pt x="3957" y="10373"/>
                  <a:pt x="3963" y="10289"/>
                </a:cubicBezTo>
                <a:cubicBezTo>
                  <a:pt x="3968" y="10205"/>
                  <a:pt x="3981" y="10116"/>
                  <a:pt x="4001" y="10023"/>
                </a:cubicBezTo>
                <a:cubicBezTo>
                  <a:pt x="4021" y="9930"/>
                  <a:pt x="4046" y="9848"/>
                  <a:pt x="4077" y="9778"/>
                </a:cubicBezTo>
                <a:cubicBezTo>
                  <a:pt x="4108" y="9707"/>
                  <a:pt x="4140" y="9675"/>
                  <a:pt x="4174" y="9681"/>
                </a:cubicBezTo>
                <a:cubicBezTo>
                  <a:pt x="4186" y="9686"/>
                  <a:pt x="4203" y="9691"/>
                  <a:pt x="4225" y="9698"/>
                </a:cubicBezTo>
                <a:cubicBezTo>
                  <a:pt x="4247" y="9703"/>
                  <a:pt x="4270" y="9711"/>
                  <a:pt x="4293" y="9722"/>
                </a:cubicBezTo>
                <a:cubicBezTo>
                  <a:pt x="4389" y="9762"/>
                  <a:pt x="4515" y="9803"/>
                  <a:pt x="4673" y="9845"/>
                </a:cubicBezTo>
                <a:cubicBezTo>
                  <a:pt x="4831" y="9887"/>
                  <a:pt x="5043" y="9909"/>
                  <a:pt x="5308" y="9909"/>
                </a:cubicBezTo>
                <a:cubicBezTo>
                  <a:pt x="5578" y="9909"/>
                  <a:pt x="5810" y="9866"/>
                  <a:pt x="6002" y="9782"/>
                </a:cubicBezTo>
                <a:cubicBezTo>
                  <a:pt x="6193" y="9698"/>
                  <a:pt x="6289" y="9548"/>
                  <a:pt x="6289" y="9334"/>
                </a:cubicBezTo>
                <a:cubicBezTo>
                  <a:pt x="6289" y="9147"/>
                  <a:pt x="6227" y="8995"/>
                  <a:pt x="6103" y="8873"/>
                </a:cubicBezTo>
                <a:cubicBezTo>
                  <a:pt x="5979" y="8751"/>
                  <a:pt x="5753" y="8626"/>
                  <a:pt x="5426" y="8496"/>
                </a:cubicBezTo>
                <a:cubicBezTo>
                  <a:pt x="5246" y="8428"/>
                  <a:pt x="5075" y="8353"/>
                  <a:pt x="4914" y="8268"/>
                </a:cubicBezTo>
                <a:cubicBezTo>
                  <a:pt x="4754" y="8183"/>
                  <a:pt x="4610" y="8083"/>
                  <a:pt x="4483" y="7968"/>
                </a:cubicBezTo>
                <a:cubicBezTo>
                  <a:pt x="4356" y="7852"/>
                  <a:pt x="4256" y="7713"/>
                  <a:pt x="4183" y="7553"/>
                </a:cubicBezTo>
                <a:cubicBezTo>
                  <a:pt x="4110" y="7392"/>
                  <a:pt x="4073" y="7202"/>
                  <a:pt x="4073" y="6982"/>
                </a:cubicBezTo>
                <a:cubicBezTo>
                  <a:pt x="4073" y="6695"/>
                  <a:pt x="4176" y="6433"/>
                  <a:pt x="4382" y="6195"/>
                </a:cubicBezTo>
                <a:cubicBezTo>
                  <a:pt x="4587" y="5959"/>
                  <a:pt x="4894" y="5801"/>
                  <a:pt x="5299" y="5722"/>
                </a:cubicBezTo>
                <a:lnTo>
                  <a:pt x="5299" y="5325"/>
                </a:lnTo>
                <a:cubicBezTo>
                  <a:pt x="5299" y="5228"/>
                  <a:pt x="5318" y="5160"/>
                  <a:pt x="5355" y="5117"/>
                </a:cubicBezTo>
                <a:cubicBezTo>
                  <a:pt x="5391" y="5075"/>
                  <a:pt x="5467" y="5054"/>
                  <a:pt x="5579" y="5054"/>
                </a:cubicBezTo>
                <a:lnTo>
                  <a:pt x="6044" y="5054"/>
                </a:lnTo>
                <a:cubicBezTo>
                  <a:pt x="6140" y="5054"/>
                  <a:pt x="6196" y="5074"/>
                  <a:pt x="6213" y="5114"/>
                </a:cubicBezTo>
                <a:cubicBezTo>
                  <a:pt x="6230" y="5153"/>
                  <a:pt x="6239" y="5229"/>
                  <a:pt x="6239" y="5342"/>
                </a:cubicBezTo>
                <a:lnTo>
                  <a:pt x="6239" y="5689"/>
                </a:lnTo>
                <a:cubicBezTo>
                  <a:pt x="6425" y="5700"/>
                  <a:pt x="6574" y="5720"/>
                  <a:pt x="6687" y="5748"/>
                </a:cubicBezTo>
                <a:cubicBezTo>
                  <a:pt x="6800" y="5776"/>
                  <a:pt x="6887" y="5802"/>
                  <a:pt x="6949" y="5824"/>
                </a:cubicBezTo>
                <a:cubicBezTo>
                  <a:pt x="6994" y="5841"/>
                  <a:pt x="7017" y="5890"/>
                  <a:pt x="7017" y="5972"/>
                </a:cubicBezTo>
                <a:cubicBezTo>
                  <a:pt x="7017" y="6054"/>
                  <a:pt x="7005" y="6140"/>
                  <a:pt x="6983" y="6230"/>
                </a:cubicBezTo>
                <a:cubicBezTo>
                  <a:pt x="6960" y="6321"/>
                  <a:pt x="6928" y="6402"/>
                  <a:pt x="6885" y="6475"/>
                </a:cubicBezTo>
                <a:cubicBezTo>
                  <a:pt x="6843" y="6548"/>
                  <a:pt x="6803" y="6580"/>
                  <a:pt x="6763" y="6568"/>
                </a:cubicBezTo>
                <a:cubicBezTo>
                  <a:pt x="6684" y="6546"/>
                  <a:pt x="6560" y="6516"/>
                  <a:pt x="6391" y="6480"/>
                </a:cubicBezTo>
                <a:cubicBezTo>
                  <a:pt x="6221" y="6443"/>
                  <a:pt x="6055" y="6425"/>
                  <a:pt x="5892" y="6425"/>
                </a:cubicBezTo>
                <a:cubicBezTo>
                  <a:pt x="5570" y="6425"/>
                  <a:pt x="5349" y="6475"/>
                  <a:pt x="5228" y="6577"/>
                </a:cubicBezTo>
                <a:cubicBezTo>
                  <a:pt x="5106" y="6678"/>
                  <a:pt x="5046" y="6814"/>
                  <a:pt x="5046" y="6983"/>
                </a:cubicBezTo>
                <a:cubicBezTo>
                  <a:pt x="5046" y="7146"/>
                  <a:pt x="5116" y="7281"/>
                  <a:pt x="5258" y="7388"/>
                </a:cubicBezTo>
                <a:cubicBezTo>
                  <a:pt x="5398" y="7496"/>
                  <a:pt x="5610" y="7606"/>
                  <a:pt x="5892" y="7719"/>
                </a:cubicBezTo>
                <a:cubicBezTo>
                  <a:pt x="6332" y="7899"/>
                  <a:pt x="6673" y="8113"/>
                  <a:pt x="6915" y="8361"/>
                </a:cubicBezTo>
                <a:cubicBezTo>
                  <a:pt x="7158" y="8609"/>
                  <a:pt x="7279" y="8919"/>
                  <a:pt x="7279" y="9291"/>
                </a:cubicBezTo>
                <a:close/>
              </a:path>
            </a:pathLst>
          </a:cu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ound-bomb_17457">
            <a:extLst>
              <a:ext uri="{FF2B5EF4-FFF2-40B4-BE49-F238E27FC236}">
                <a16:creationId xmlns:a16="http://schemas.microsoft.com/office/drawing/2014/main" id="{0FA8D05A-3E8D-4330-AD64-7886B52D49DA}"/>
              </a:ext>
            </a:extLst>
          </p:cNvPr>
          <p:cNvSpPr>
            <a:spLocks noChangeAspect="1"/>
          </p:cNvSpPr>
          <p:nvPr/>
        </p:nvSpPr>
        <p:spPr>
          <a:xfrm>
            <a:off x="10299946" y="1258084"/>
            <a:ext cx="1147925" cy="1371600"/>
          </a:xfrm>
          <a:custGeom>
            <a:avLst/>
            <a:gdLst>
              <a:gd name="connsiteX0" fmla="*/ 148198 w 506768"/>
              <a:gd name="connsiteY0" fmla="*/ 258023 h 605512"/>
              <a:gd name="connsiteX1" fmla="*/ 86486 w 506768"/>
              <a:gd name="connsiteY1" fmla="*/ 319641 h 605512"/>
              <a:gd name="connsiteX2" fmla="*/ 148198 w 506768"/>
              <a:gd name="connsiteY2" fmla="*/ 381259 h 605512"/>
              <a:gd name="connsiteX3" fmla="*/ 209910 w 506768"/>
              <a:gd name="connsiteY3" fmla="*/ 319641 h 605512"/>
              <a:gd name="connsiteX4" fmla="*/ 148198 w 506768"/>
              <a:gd name="connsiteY4" fmla="*/ 258023 h 605512"/>
              <a:gd name="connsiteX5" fmla="*/ 229640 w 506768"/>
              <a:gd name="connsiteY5" fmla="*/ 156857 h 605512"/>
              <a:gd name="connsiteX6" fmla="*/ 290313 w 506768"/>
              <a:gd name="connsiteY6" fmla="*/ 167818 h 605512"/>
              <a:gd name="connsiteX7" fmla="*/ 290165 w 506768"/>
              <a:gd name="connsiteY7" fmla="*/ 167966 h 605512"/>
              <a:gd name="connsiteX8" fmla="*/ 448302 w 506768"/>
              <a:gd name="connsiteY8" fmla="*/ 381851 h 605512"/>
              <a:gd name="connsiteX9" fmla="*/ 224151 w 506768"/>
              <a:gd name="connsiteY9" fmla="*/ 605512 h 605512"/>
              <a:gd name="connsiteX10" fmla="*/ 0 w 506768"/>
              <a:gd name="connsiteY10" fmla="*/ 381851 h 605512"/>
              <a:gd name="connsiteX11" fmla="*/ 224151 w 506768"/>
              <a:gd name="connsiteY11" fmla="*/ 158042 h 605512"/>
              <a:gd name="connsiteX12" fmla="*/ 228601 w 506768"/>
              <a:gd name="connsiteY12" fmla="*/ 158190 h 605512"/>
              <a:gd name="connsiteX13" fmla="*/ 229640 w 506768"/>
              <a:gd name="connsiteY13" fmla="*/ 156857 h 605512"/>
              <a:gd name="connsiteX14" fmla="*/ 409896 w 506768"/>
              <a:gd name="connsiteY14" fmla="*/ 118652 h 605512"/>
              <a:gd name="connsiteX15" fmla="*/ 445797 w 506768"/>
              <a:gd name="connsiteY15" fmla="*/ 133022 h 605512"/>
              <a:gd name="connsiteX16" fmla="*/ 457071 w 506768"/>
              <a:gd name="connsiteY16" fmla="*/ 152726 h 605512"/>
              <a:gd name="connsiteX17" fmla="*/ 437192 w 506768"/>
              <a:gd name="connsiteY17" fmla="*/ 163985 h 605512"/>
              <a:gd name="connsiteX18" fmla="*/ 401292 w 506768"/>
              <a:gd name="connsiteY18" fmla="*/ 149763 h 605512"/>
              <a:gd name="connsiteX19" fmla="*/ 409896 w 506768"/>
              <a:gd name="connsiteY19" fmla="*/ 118652 h 605512"/>
              <a:gd name="connsiteX20" fmla="*/ 337213 w 506768"/>
              <a:gd name="connsiteY20" fmla="*/ 83409 h 605512"/>
              <a:gd name="connsiteX21" fmla="*/ 353558 w 506768"/>
              <a:gd name="connsiteY21" fmla="*/ 95547 h 605512"/>
              <a:gd name="connsiteX22" fmla="*/ 343910 w 506768"/>
              <a:gd name="connsiteY22" fmla="*/ 132258 h 605512"/>
              <a:gd name="connsiteX23" fmla="*/ 310069 w 506768"/>
              <a:gd name="connsiteY23" fmla="*/ 151353 h 605512"/>
              <a:gd name="connsiteX24" fmla="*/ 245356 w 506768"/>
              <a:gd name="connsiteY24" fmla="*/ 136699 h 605512"/>
              <a:gd name="connsiteX25" fmla="*/ 316748 w 506768"/>
              <a:gd name="connsiteY25" fmla="*/ 85925 h 605512"/>
              <a:gd name="connsiteX26" fmla="*/ 337213 w 506768"/>
              <a:gd name="connsiteY26" fmla="*/ 83409 h 605512"/>
              <a:gd name="connsiteX27" fmla="*/ 487472 w 506768"/>
              <a:gd name="connsiteY27" fmla="*/ 29156 h 605512"/>
              <a:gd name="connsiteX28" fmla="*/ 495925 w 506768"/>
              <a:gd name="connsiteY28" fmla="*/ 60132 h 605512"/>
              <a:gd name="connsiteX29" fmla="*/ 395817 w 506768"/>
              <a:gd name="connsiteY29" fmla="*/ 101631 h 605512"/>
              <a:gd name="connsiteX30" fmla="*/ 379651 w 506768"/>
              <a:gd name="connsiteY30" fmla="*/ 73768 h 605512"/>
              <a:gd name="connsiteX31" fmla="*/ 487472 w 506768"/>
              <a:gd name="connsiteY31" fmla="*/ 29156 h 605512"/>
              <a:gd name="connsiteX32" fmla="*/ 286812 w 506768"/>
              <a:gd name="connsiteY32" fmla="*/ 3478 h 605512"/>
              <a:gd name="connsiteX33" fmla="*/ 298648 w 506768"/>
              <a:gd name="connsiteY33" fmla="*/ 8162 h 605512"/>
              <a:gd name="connsiteX34" fmla="*/ 326406 w 506768"/>
              <a:gd name="connsiteY34" fmla="*/ 40155 h 605512"/>
              <a:gd name="connsiteX35" fmla="*/ 320617 w 506768"/>
              <a:gd name="connsiteY35" fmla="*/ 62224 h 605512"/>
              <a:gd name="connsiteX36" fmla="*/ 298499 w 506768"/>
              <a:gd name="connsiteY36" fmla="*/ 56447 h 605512"/>
              <a:gd name="connsiteX37" fmla="*/ 275936 w 506768"/>
              <a:gd name="connsiteY37" fmla="*/ 30971 h 605512"/>
              <a:gd name="connsiteX38" fmla="*/ 286812 w 506768"/>
              <a:gd name="connsiteY38" fmla="*/ 3478 h 605512"/>
              <a:gd name="connsiteX39" fmla="*/ 372835 w 506768"/>
              <a:gd name="connsiteY39" fmla="*/ 480 h 605512"/>
              <a:gd name="connsiteX40" fmla="*/ 385105 w 506768"/>
              <a:gd name="connsiteY40" fmla="*/ 2090 h 605512"/>
              <a:gd name="connsiteX41" fmla="*/ 390888 w 506768"/>
              <a:gd name="connsiteY41" fmla="*/ 24154 h 605512"/>
              <a:gd name="connsiteX42" fmla="*/ 381695 w 506768"/>
              <a:gd name="connsiteY42" fmla="*/ 48882 h 605512"/>
              <a:gd name="connsiteX43" fmla="*/ 361974 w 506768"/>
              <a:gd name="connsiteY43" fmla="*/ 60136 h 605512"/>
              <a:gd name="connsiteX44" fmla="*/ 350705 w 506768"/>
              <a:gd name="connsiteY44" fmla="*/ 40442 h 605512"/>
              <a:gd name="connsiteX45" fmla="*/ 363012 w 506768"/>
              <a:gd name="connsiteY45" fmla="*/ 7865 h 605512"/>
              <a:gd name="connsiteX46" fmla="*/ 372835 w 506768"/>
              <a:gd name="connsiteY46" fmla="*/ 480 h 60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06768" h="605512">
                <a:moveTo>
                  <a:pt x="148198" y="258023"/>
                </a:moveTo>
                <a:cubicBezTo>
                  <a:pt x="114078" y="258023"/>
                  <a:pt x="86486" y="285573"/>
                  <a:pt x="86486" y="319641"/>
                </a:cubicBezTo>
                <a:cubicBezTo>
                  <a:pt x="86486" y="353709"/>
                  <a:pt x="114078" y="381259"/>
                  <a:pt x="148198" y="381259"/>
                </a:cubicBezTo>
                <a:cubicBezTo>
                  <a:pt x="182317" y="381259"/>
                  <a:pt x="209910" y="353709"/>
                  <a:pt x="209910" y="319641"/>
                </a:cubicBezTo>
                <a:cubicBezTo>
                  <a:pt x="209910" y="285573"/>
                  <a:pt x="182317" y="258023"/>
                  <a:pt x="148198" y="258023"/>
                </a:cubicBezTo>
                <a:close/>
                <a:moveTo>
                  <a:pt x="229640" y="156857"/>
                </a:moveTo>
                <a:cubicBezTo>
                  <a:pt x="250260" y="158487"/>
                  <a:pt x="270435" y="162190"/>
                  <a:pt x="290313" y="167818"/>
                </a:cubicBezTo>
                <a:cubicBezTo>
                  <a:pt x="290313" y="167818"/>
                  <a:pt x="290165" y="167818"/>
                  <a:pt x="290165" y="167966"/>
                </a:cubicBezTo>
                <a:cubicBezTo>
                  <a:pt x="381695" y="196109"/>
                  <a:pt x="448302" y="281130"/>
                  <a:pt x="448302" y="381851"/>
                </a:cubicBezTo>
                <a:cubicBezTo>
                  <a:pt x="448302" y="505383"/>
                  <a:pt x="347872" y="605512"/>
                  <a:pt x="224151" y="605512"/>
                </a:cubicBezTo>
                <a:cubicBezTo>
                  <a:pt x="100430" y="605512"/>
                  <a:pt x="0" y="505383"/>
                  <a:pt x="0" y="381851"/>
                </a:cubicBezTo>
                <a:cubicBezTo>
                  <a:pt x="0" y="258171"/>
                  <a:pt x="100430" y="158042"/>
                  <a:pt x="224151" y="158042"/>
                </a:cubicBezTo>
                <a:cubicBezTo>
                  <a:pt x="225634" y="158042"/>
                  <a:pt x="227118" y="158190"/>
                  <a:pt x="228601" y="158190"/>
                </a:cubicBezTo>
                <a:cubicBezTo>
                  <a:pt x="228898" y="157746"/>
                  <a:pt x="229343" y="157302"/>
                  <a:pt x="229640" y="156857"/>
                </a:cubicBezTo>
                <a:close/>
                <a:moveTo>
                  <a:pt x="409896" y="118652"/>
                </a:moveTo>
                <a:cubicBezTo>
                  <a:pt x="422506" y="122059"/>
                  <a:pt x="433632" y="128726"/>
                  <a:pt x="445797" y="133022"/>
                </a:cubicBezTo>
                <a:cubicBezTo>
                  <a:pt x="454104" y="135837"/>
                  <a:pt x="459593" y="143837"/>
                  <a:pt x="457071" y="152726"/>
                </a:cubicBezTo>
                <a:cubicBezTo>
                  <a:pt x="454846" y="160874"/>
                  <a:pt x="445500" y="166948"/>
                  <a:pt x="437192" y="163985"/>
                </a:cubicBezTo>
                <a:cubicBezTo>
                  <a:pt x="425028" y="159837"/>
                  <a:pt x="413902" y="153022"/>
                  <a:pt x="401292" y="149763"/>
                </a:cubicBezTo>
                <a:cubicBezTo>
                  <a:pt x="381265" y="144430"/>
                  <a:pt x="389869" y="113318"/>
                  <a:pt x="409896" y="118652"/>
                </a:cubicBezTo>
                <a:close/>
                <a:moveTo>
                  <a:pt x="337213" y="83409"/>
                </a:moveTo>
                <a:cubicBezTo>
                  <a:pt x="343725" y="84815"/>
                  <a:pt x="349551" y="88664"/>
                  <a:pt x="353558" y="95547"/>
                </a:cubicBezTo>
                <a:cubicBezTo>
                  <a:pt x="360237" y="107093"/>
                  <a:pt x="357417" y="126485"/>
                  <a:pt x="343910" y="132258"/>
                </a:cubicBezTo>
                <a:cubicBezTo>
                  <a:pt x="331443" y="137587"/>
                  <a:pt x="320311" y="143952"/>
                  <a:pt x="310069" y="151353"/>
                </a:cubicBezTo>
                <a:cubicBezTo>
                  <a:pt x="288845" y="144396"/>
                  <a:pt x="267323" y="139363"/>
                  <a:pt x="245356" y="136699"/>
                </a:cubicBezTo>
                <a:cubicBezTo>
                  <a:pt x="264800" y="114939"/>
                  <a:pt x="289141" y="97767"/>
                  <a:pt x="316748" y="85925"/>
                </a:cubicBezTo>
                <a:cubicBezTo>
                  <a:pt x="323502" y="83039"/>
                  <a:pt x="330700" y="82003"/>
                  <a:pt x="337213" y="83409"/>
                </a:cubicBezTo>
                <a:close/>
                <a:moveTo>
                  <a:pt x="487472" y="29156"/>
                </a:moveTo>
                <a:cubicBezTo>
                  <a:pt x="506752" y="21301"/>
                  <a:pt x="515057" y="52574"/>
                  <a:pt x="495925" y="60132"/>
                </a:cubicBezTo>
                <a:cubicBezTo>
                  <a:pt x="462407" y="73620"/>
                  <a:pt x="428889" y="86959"/>
                  <a:pt x="395817" y="101631"/>
                </a:cubicBezTo>
                <a:cubicBezTo>
                  <a:pt x="376981" y="109931"/>
                  <a:pt x="360519" y="82068"/>
                  <a:pt x="379651" y="73768"/>
                </a:cubicBezTo>
                <a:cubicBezTo>
                  <a:pt x="415245" y="58058"/>
                  <a:pt x="451284" y="43533"/>
                  <a:pt x="487472" y="29156"/>
                </a:cubicBezTo>
                <a:close/>
                <a:moveTo>
                  <a:pt x="286812" y="3478"/>
                </a:moveTo>
                <a:cubicBezTo>
                  <a:pt x="290790" y="3172"/>
                  <a:pt x="294974" y="4496"/>
                  <a:pt x="298648" y="8162"/>
                </a:cubicBezTo>
                <a:cubicBezTo>
                  <a:pt x="308742" y="18233"/>
                  <a:pt x="318391" y="28453"/>
                  <a:pt x="326406" y="40155"/>
                </a:cubicBezTo>
                <a:cubicBezTo>
                  <a:pt x="331305" y="47412"/>
                  <a:pt x="327742" y="57928"/>
                  <a:pt x="320617" y="62224"/>
                </a:cubicBezTo>
                <a:cubicBezTo>
                  <a:pt x="312601" y="66815"/>
                  <a:pt x="303398" y="63557"/>
                  <a:pt x="298499" y="56447"/>
                </a:cubicBezTo>
                <a:cubicBezTo>
                  <a:pt x="292116" y="47264"/>
                  <a:pt x="283952" y="38970"/>
                  <a:pt x="275936" y="30971"/>
                </a:cubicBezTo>
                <a:cubicBezTo>
                  <a:pt x="264803" y="19974"/>
                  <a:pt x="274879" y="4394"/>
                  <a:pt x="286812" y="3478"/>
                </a:cubicBezTo>
                <a:close/>
                <a:moveTo>
                  <a:pt x="372835" y="480"/>
                </a:moveTo>
                <a:cubicBezTo>
                  <a:pt x="376987" y="-501"/>
                  <a:pt x="381546" y="17"/>
                  <a:pt x="385105" y="2090"/>
                </a:cubicBezTo>
                <a:cubicBezTo>
                  <a:pt x="393112" y="6829"/>
                  <a:pt x="394743" y="16306"/>
                  <a:pt x="390888" y="24154"/>
                </a:cubicBezTo>
                <a:cubicBezTo>
                  <a:pt x="387626" y="30817"/>
                  <a:pt x="384512" y="40590"/>
                  <a:pt x="381695" y="48882"/>
                </a:cubicBezTo>
                <a:cubicBezTo>
                  <a:pt x="379026" y="57323"/>
                  <a:pt x="370722" y="62653"/>
                  <a:pt x="361974" y="60136"/>
                </a:cubicBezTo>
                <a:cubicBezTo>
                  <a:pt x="353819" y="57915"/>
                  <a:pt x="347888" y="48734"/>
                  <a:pt x="350705" y="40442"/>
                </a:cubicBezTo>
                <a:cubicBezTo>
                  <a:pt x="354264" y="29336"/>
                  <a:pt x="357971" y="18379"/>
                  <a:pt x="363012" y="7865"/>
                </a:cubicBezTo>
                <a:cubicBezTo>
                  <a:pt x="364939" y="3941"/>
                  <a:pt x="368683" y="1461"/>
                  <a:pt x="372835" y="480"/>
                </a:cubicBezTo>
                <a:close/>
              </a:path>
            </a:pathLst>
          </a:cu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等腰三角形 15">
            <a:extLst>
              <a:ext uri="{FF2B5EF4-FFF2-40B4-BE49-F238E27FC236}">
                <a16:creationId xmlns:a16="http://schemas.microsoft.com/office/drawing/2014/main" id="{FC2A5985-F65E-4F86-A5FF-41936FD5FF44}"/>
              </a:ext>
            </a:extLst>
          </p:cNvPr>
          <p:cNvSpPr>
            <a:spLocks noChangeAspect="1"/>
          </p:cNvSpPr>
          <p:nvPr/>
        </p:nvSpPr>
        <p:spPr>
          <a:xfrm>
            <a:off x="5638800" y="5117908"/>
            <a:ext cx="914400" cy="788276"/>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组合 18">
            <a:extLst>
              <a:ext uri="{FF2B5EF4-FFF2-40B4-BE49-F238E27FC236}">
                <a16:creationId xmlns:a16="http://schemas.microsoft.com/office/drawing/2014/main" id="{075FCA99-EEC9-400D-A073-6AE9C01FDE87}"/>
              </a:ext>
            </a:extLst>
          </p:cNvPr>
          <p:cNvGrpSpPr/>
          <p:nvPr/>
        </p:nvGrpSpPr>
        <p:grpSpPr>
          <a:xfrm rot="-300000">
            <a:off x="1524000" y="4839212"/>
            <a:ext cx="9144000" cy="274340"/>
            <a:chOff x="1524000" y="5015381"/>
            <a:chExt cx="9144000" cy="274340"/>
          </a:xfrm>
        </p:grpSpPr>
        <p:grpSp>
          <p:nvGrpSpPr>
            <p:cNvPr id="14" name="组合 13">
              <a:extLst>
                <a:ext uri="{FF2B5EF4-FFF2-40B4-BE49-F238E27FC236}">
                  <a16:creationId xmlns:a16="http://schemas.microsoft.com/office/drawing/2014/main" id="{56CCF29A-2330-48B8-AF47-D81867C69B62}"/>
                </a:ext>
              </a:extLst>
            </p:cNvPr>
            <p:cNvGrpSpPr/>
            <p:nvPr/>
          </p:nvGrpSpPr>
          <p:grpSpPr>
            <a:xfrm>
              <a:off x="1524000" y="5015394"/>
              <a:ext cx="9144000" cy="274327"/>
              <a:chOff x="1895912" y="5449133"/>
              <a:chExt cx="9144000" cy="228606"/>
            </a:xfrm>
          </p:grpSpPr>
          <p:sp>
            <p:nvSpPr>
              <p:cNvPr id="4" name="矩形 3">
                <a:extLst>
                  <a:ext uri="{FF2B5EF4-FFF2-40B4-BE49-F238E27FC236}">
                    <a16:creationId xmlns:a16="http://schemas.microsoft.com/office/drawing/2014/main" id="{4673122A-DA77-4E54-BC64-C163E600712A}"/>
                  </a:ext>
                </a:extLst>
              </p:cNvPr>
              <p:cNvSpPr/>
              <p:nvPr/>
            </p:nvSpPr>
            <p:spPr>
              <a:xfrm>
                <a:off x="8296712" y="5449139"/>
                <a:ext cx="2743200" cy="228600"/>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latin typeface="Calibri" panose="020F0502020204030204" pitchFamily="34" charset="0"/>
                    <a:cs typeface="Calibri" panose="020F0502020204030204" pitchFamily="34" charset="0"/>
                  </a:rPr>
                  <a:t>RISKS</a:t>
                </a:r>
              </a:p>
            </p:txBody>
          </p:sp>
          <p:sp>
            <p:nvSpPr>
              <p:cNvPr id="13" name="矩形 12">
                <a:extLst>
                  <a:ext uri="{FF2B5EF4-FFF2-40B4-BE49-F238E27FC236}">
                    <a16:creationId xmlns:a16="http://schemas.microsoft.com/office/drawing/2014/main" id="{350EDB8A-AF80-4569-A6AB-3A1DC16BB354}"/>
                  </a:ext>
                </a:extLst>
              </p:cNvPr>
              <p:cNvSpPr/>
              <p:nvPr/>
            </p:nvSpPr>
            <p:spPr>
              <a:xfrm>
                <a:off x="1895912" y="5449133"/>
                <a:ext cx="6400800" cy="228600"/>
              </a:xfrm>
              <a:prstGeom prst="rect">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OPPORTUNITIES</a:t>
                </a:r>
              </a:p>
            </p:txBody>
          </p:sp>
        </p:grpSp>
        <p:sp>
          <p:nvSpPr>
            <p:cNvPr id="18" name="矩形 17">
              <a:extLst>
                <a:ext uri="{FF2B5EF4-FFF2-40B4-BE49-F238E27FC236}">
                  <a16:creationId xmlns:a16="http://schemas.microsoft.com/office/drawing/2014/main" id="{F5DCD45B-757F-4BAB-83B8-93388D96F6AB}"/>
                </a:ext>
              </a:extLst>
            </p:cNvPr>
            <p:cNvSpPr/>
            <p:nvPr/>
          </p:nvSpPr>
          <p:spPr>
            <a:xfrm>
              <a:off x="7010400" y="5015381"/>
              <a:ext cx="1828800" cy="27432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dirty="0">
                <a:latin typeface="Calibri" panose="020F0502020204030204" pitchFamily="34" charset="0"/>
                <a:cs typeface="Calibri" panose="020F0502020204030204" pitchFamily="34" charset="0"/>
              </a:endParaRPr>
            </a:p>
          </p:txBody>
        </p:sp>
      </p:grpSp>
      <p:sp>
        <p:nvSpPr>
          <p:cNvPr id="5" name="灯片编号占位符 4">
            <a:extLst>
              <a:ext uri="{FF2B5EF4-FFF2-40B4-BE49-F238E27FC236}">
                <a16:creationId xmlns:a16="http://schemas.microsoft.com/office/drawing/2014/main" id="{8E965BE5-EF33-4568-934E-2C989E459F97}"/>
              </a:ext>
            </a:extLst>
          </p:cNvPr>
          <p:cNvSpPr>
            <a:spLocks noGrp="1"/>
          </p:cNvSpPr>
          <p:nvPr>
            <p:ph type="sldNum" sz="quarter" idx="12"/>
          </p:nvPr>
        </p:nvSpPr>
        <p:spPr/>
        <p:txBody>
          <a:bodyPr/>
          <a:lstStyle/>
          <a:p>
            <a:fld id="{6D9DF85F-1F7D-475C-AD8A-EC0EB92CD050}" type="slidenum">
              <a:rPr lang="en-US" smtClean="0"/>
              <a:t>23</a:t>
            </a:fld>
            <a:endParaRPr lang="en-US"/>
          </a:p>
        </p:txBody>
      </p:sp>
      <p:sp>
        <p:nvSpPr>
          <p:cNvPr id="15" name="文本框 14">
            <a:extLst>
              <a:ext uri="{FF2B5EF4-FFF2-40B4-BE49-F238E27FC236}">
                <a16:creationId xmlns:a16="http://schemas.microsoft.com/office/drawing/2014/main" id="{1E428FA5-7DC0-4C22-B404-DDA42BBAC186}"/>
              </a:ext>
            </a:extLst>
          </p:cNvPr>
          <p:cNvSpPr txBox="1"/>
          <p:nvPr/>
        </p:nvSpPr>
        <p:spPr>
          <a:xfrm>
            <a:off x="1" y="6519446"/>
            <a:ext cx="12192000" cy="338554"/>
          </a:xfrm>
          <a:prstGeom prst="rect">
            <a:avLst/>
          </a:prstGeom>
          <a:noFill/>
        </p:spPr>
        <p:txBody>
          <a:bodyPr wrap="square">
            <a:spAutoFit/>
          </a:bodyPr>
          <a:lstStyle>
            <a:defPPr>
              <a:defRPr lang="zh-CN"/>
            </a:defPPr>
            <a:lvl1pPr algn="ctr">
              <a:defRPr sz="1600" b="0" i="0">
                <a:solidFill>
                  <a:srgbClr val="333333"/>
                </a:solidFill>
                <a:effectLst/>
                <a:latin typeface="Calibri" panose="020F0502020204030204" pitchFamily="34" charset="0"/>
                <a:cs typeface="Calibri" panose="020F0502020204030204" pitchFamily="34" charset="0"/>
              </a:defRPr>
            </a:lvl1pPr>
          </a:lstStyle>
          <a:p>
            <a:r>
              <a:rPr lang="en-US" dirty="0">
                <a:hlinkClick r:id="rId3"/>
              </a:rPr>
              <a:t>https://www.jobs.ac.uk/media/pdf/careers/resources/making-academic-collaboration-work.pdf</a:t>
            </a:r>
            <a:endParaRPr lang="en-US" dirty="0"/>
          </a:p>
        </p:txBody>
      </p:sp>
    </p:spTree>
    <p:custDataLst>
      <p:tags r:id="rId1"/>
    </p:custDataLst>
    <p:extLst>
      <p:ext uri="{BB962C8B-B14F-4D97-AF65-F5344CB8AC3E}">
        <p14:creationId xmlns:p14="http://schemas.microsoft.com/office/powerpoint/2010/main" val="3932774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E47367-815B-466A-A3ED-AD30E92FEAFE}"/>
              </a:ext>
            </a:extLst>
          </p:cNvPr>
          <p:cNvSpPr>
            <a:spLocks noGrp="1"/>
          </p:cNvSpPr>
          <p:nvPr>
            <p:ph type="title"/>
          </p:nvPr>
        </p:nvSpPr>
        <p:spPr/>
        <p:txBody>
          <a:bodyPr/>
          <a:lstStyle/>
          <a:p>
            <a:r>
              <a:rPr lang="en-US" dirty="0"/>
              <a:t>Five actions to help collaboration work</a:t>
            </a:r>
          </a:p>
        </p:txBody>
      </p:sp>
      <p:graphicFrame>
        <p:nvGraphicFramePr>
          <p:cNvPr id="3" name="表格 3">
            <a:extLst>
              <a:ext uri="{FF2B5EF4-FFF2-40B4-BE49-F238E27FC236}">
                <a16:creationId xmlns:a16="http://schemas.microsoft.com/office/drawing/2014/main" id="{5492E244-B687-4DB4-9CB0-CA951EF729D9}"/>
              </a:ext>
            </a:extLst>
          </p:cNvPr>
          <p:cNvGraphicFramePr>
            <a:graphicFrameLocks noGrp="1"/>
          </p:cNvGraphicFramePr>
          <p:nvPr>
            <p:extLst>
              <p:ext uri="{D42A27DB-BD31-4B8C-83A1-F6EECF244321}">
                <p14:modId xmlns:p14="http://schemas.microsoft.com/office/powerpoint/2010/main" val="2700639489"/>
              </p:ext>
            </p:extLst>
          </p:nvPr>
        </p:nvGraphicFramePr>
        <p:xfrm>
          <a:off x="628650" y="937469"/>
          <a:ext cx="10934700" cy="5486400"/>
        </p:xfrm>
        <a:graphic>
          <a:graphicData uri="http://schemas.openxmlformats.org/drawingml/2006/table">
            <a:tbl>
              <a:tblPr firstRow="1" bandRow="1">
                <a:tableStyleId>{2D5ABB26-0587-4C30-8999-92F81FD0307C}</a:tableStyleId>
              </a:tblPr>
              <a:tblGrid>
                <a:gridCol w="4295687">
                  <a:extLst>
                    <a:ext uri="{9D8B030D-6E8A-4147-A177-3AD203B41FA5}">
                      <a16:colId xmlns:a16="http://schemas.microsoft.com/office/drawing/2014/main" val="2445903960"/>
                    </a:ext>
                  </a:extLst>
                </a:gridCol>
                <a:gridCol w="6639013">
                  <a:extLst>
                    <a:ext uri="{9D8B030D-6E8A-4147-A177-3AD203B41FA5}">
                      <a16:colId xmlns:a16="http://schemas.microsoft.com/office/drawing/2014/main" val="3494512056"/>
                    </a:ext>
                  </a:extLst>
                </a:gridCol>
              </a:tblGrid>
              <a:tr h="1208868">
                <a:tc>
                  <a:txBody>
                    <a:bodyPr/>
                    <a:lstStyle/>
                    <a:p>
                      <a:pPr algn="l"/>
                      <a:r>
                        <a:rPr lang="en-US" sz="1800" b="1" dirty="0">
                          <a:latin typeface="Calibri" panose="020F0502020204030204" pitchFamily="34" charset="0"/>
                          <a:cs typeface="Calibri" panose="020F0502020204030204" pitchFamily="34" charset="0"/>
                        </a:rPr>
                        <a:t>1. Build a winning team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600" dirty="0">
                          <a:latin typeface="Calibri" panose="020F0502020204030204" pitchFamily="34" charset="0"/>
                          <a:cs typeface="Calibri" panose="020F0502020204030204" pitchFamily="34" charset="0"/>
                        </a:rPr>
                        <a:t>When looking for collaborators consider what roles your team needs as well as what disciplines. Test the team by working together on an informal project before beginning a formal collaboration.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5520608"/>
                  </a:ext>
                </a:extLst>
              </a:tr>
              <a:tr h="120886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2. Agree a common goal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600" dirty="0">
                          <a:latin typeface="Calibri" panose="020F0502020204030204" pitchFamily="34" charset="0"/>
                          <a:cs typeface="Calibri" panose="020F0502020204030204" pitchFamily="34" charset="0"/>
                        </a:rPr>
                        <a:t>Form a strong working relationship and increase chances of success by agreeing an overall goal. </a:t>
                      </a:r>
                      <a:r>
                        <a:rPr lang="en-US" altLang="zh-CN" sz="1600" dirty="0">
                          <a:latin typeface="Calibri" panose="020F0502020204030204" pitchFamily="34" charset="0"/>
                          <a:cs typeface="Calibri" panose="020F0502020204030204" pitchFamily="34" charset="0"/>
                        </a:rPr>
                        <a:t>Regularly check with team members that you are working towards this. </a:t>
                      </a:r>
                      <a:endParaRPr lang="en-US" sz="1600" dirty="0">
                        <a:latin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4292718"/>
                  </a:ext>
                </a:extLst>
              </a:tr>
              <a:tr h="120886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3. Find the right tool for the job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600" dirty="0">
                          <a:latin typeface="Calibri" panose="020F0502020204030204" pitchFamily="34" charset="0"/>
                          <a:cs typeface="Calibri" panose="020F0502020204030204" pitchFamily="34" charset="0"/>
                        </a:rPr>
                        <a:t>Virtual teams need methods to work together. There are many tools to help manage the project, keep in touch, share and collaborate on documents.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1568736"/>
                  </a:ext>
                </a:extLst>
              </a:tr>
              <a:tr h="92989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4. Appoint a leader and support them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600" dirty="0">
                          <a:latin typeface="Calibri" panose="020F0502020204030204" pitchFamily="34" charset="0"/>
                          <a:cs typeface="Calibri" panose="020F0502020204030204" pitchFamily="34" charset="0"/>
                        </a:rPr>
                        <a:t>Every team needs a leader to drive the project. A leader needs good communication skills and a team who support them.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3061327"/>
                  </a:ext>
                </a:extLst>
              </a:tr>
              <a:tr h="92989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5. Know when to seek help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600" dirty="0">
                          <a:latin typeface="Calibri" panose="020F0502020204030204" pitchFamily="34" charset="0"/>
                          <a:cs typeface="Calibri" panose="020F0502020204030204" pitchFamily="34" charset="0"/>
                        </a:rPr>
                        <a:t>Legal considerations. Check with research administrators for the institution’s policies on working with external collaborators.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3717995"/>
                  </a:ext>
                </a:extLst>
              </a:tr>
            </a:tbl>
          </a:graphicData>
        </a:graphic>
      </p:graphicFrame>
      <p:sp>
        <p:nvSpPr>
          <p:cNvPr id="6" name="文本框 5">
            <a:extLst>
              <a:ext uri="{FF2B5EF4-FFF2-40B4-BE49-F238E27FC236}">
                <a16:creationId xmlns:a16="http://schemas.microsoft.com/office/drawing/2014/main" id="{D29AD587-8CC1-433A-8E27-3828BFB5321B}"/>
              </a:ext>
            </a:extLst>
          </p:cNvPr>
          <p:cNvSpPr txBox="1"/>
          <p:nvPr/>
        </p:nvSpPr>
        <p:spPr>
          <a:xfrm>
            <a:off x="1" y="6519446"/>
            <a:ext cx="12192000" cy="338554"/>
          </a:xfrm>
          <a:prstGeom prst="rect">
            <a:avLst/>
          </a:prstGeom>
          <a:noFill/>
        </p:spPr>
        <p:txBody>
          <a:bodyPr wrap="square">
            <a:spAutoFit/>
          </a:bodyPr>
          <a:lstStyle>
            <a:defPPr>
              <a:defRPr lang="zh-CN"/>
            </a:defPPr>
            <a:lvl1pPr algn="ctr">
              <a:defRPr sz="1600" b="0" i="0">
                <a:solidFill>
                  <a:srgbClr val="333333"/>
                </a:solidFill>
                <a:effectLst/>
                <a:latin typeface="Calibri" panose="020F0502020204030204" pitchFamily="34" charset="0"/>
                <a:cs typeface="Calibri" panose="020F0502020204030204" pitchFamily="34" charset="0"/>
              </a:defRPr>
            </a:lvl1pPr>
          </a:lstStyle>
          <a:p>
            <a:r>
              <a:rPr lang="en-US" dirty="0">
                <a:hlinkClick r:id="rId2"/>
              </a:rPr>
              <a:t>https://www.jobs.ac.uk/media/pdf/careers/resources/making-academic-collaboration-work.pdf</a:t>
            </a:r>
            <a:endParaRPr lang="en-US" dirty="0"/>
          </a:p>
        </p:txBody>
      </p:sp>
      <p:sp>
        <p:nvSpPr>
          <p:cNvPr id="4" name="灯片编号占位符 3">
            <a:extLst>
              <a:ext uri="{FF2B5EF4-FFF2-40B4-BE49-F238E27FC236}">
                <a16:creationId xmlns:a16="http://schemas.microsoft.com/office/drawing/2014/main" id="{E51DB57C-0D6A-43AB-A14E-015EDD7515CB}"/>
              </a:ext>
            </a:extLst>
          </p:cNvPr>
          <p:cNvSpPr>
            <a:spLocks noGrp="1"/>
          </p:cNvSpPr>
          <p:nvPr>
            <p:ph type="sldNum" sz="quarter" idx="12"/>
          </p:nvPr>
        </p:nvSpPr>
        <p:spPr/>
        <p:txBody>
          <a:bodyPr/>
          <a:lstStyle/>
          <a:p>
            <a:fld id="{6D9DF85F-1F7D-475C-AD8A-EC0EB92CD050}" type="slidenum">
              <a:rPr lang="en-US" smtClean="0"/>
              <a:t>24</a:t>
            </a:fld>
            <a:endParaRPr lang="en-US" dirty="0"/>
          </a:p>
        </p:txBody>
      </p:sp>
    </p:spTree>
    <p:extLst>
      <p:ext uri="{BB962C8B-B14F-4D97-AF65-F5344CB8AC3E}">
        <p14:creationId xmlns:p14="http://schemas.microsoft.com/office/powerpoint/2010/main" val="3781442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2259A-83F6-493F-9839-F4C55F68EC41}"/>
              </a:ext>
            </a:extLst>
          </p:cNvPr>
          <p:cNvSpPr>
            <a:spLocks noGrp="1"/>
          </p:cNvSpPr>
          <p:nvPr>
            <p:ph type="title"/>
          </p:nvPr>
        </p:nvSpPr>
        <p:spPr>
          <a:xfrm>
            <a:off x="246579" y="478141"/>
            <a:ext cx="7274104" cy="1325563"/>
          </a:xfrm>
        </p:spPr>
        <p:txBody>
          <a:bodyPr>
            <a:normAutofit fontScale="90000"/>
          </a:bodyPr>
          <a:lstStyle/>
          <a:p>
            <a:r>
              <a:rPr lang="en-US" b="1" i="0" dirty="0">
                <a:solidFill>
                  <a:srgbClr val="222222"/>
                </a:solidFill>
                <a:effectLst/>
                <a:latin typeface="Harding"/>
              </a:rPr>
              <a:t>Community – academic partnerships helped Flint through its water crisis</a:t>
            </a:r>
            <a:endParaRPr lang="en-US" dirty="0"/>
          </a:p>
        </p:txBody>
      </p:sp>
      <p:sp>
        <p:nvSpPr>
          <p:cNvPr id="5" name="TextBox 4">
            <a:extLst>
              <a:ext uri="{FF2B5EF4-FFF2-40B4-BE49-F238E27FC236}">
                <a16:creationId xmlns:a16="http://schemas.microsoft.com/office/drawing/2014/main" id="{C51D9938-161E-4DA2-806D-EEEF084369E6}"/>
              </a:ext>
            </a:extLst>
          </p:cNvPr>
          <p:cNvSpPr txBox="1"/>
          <p:nvPr/>
        </p:nvSpPr>
        <p:spPr>
          <a:xfrm>
            <a:off x="465762" y="2163417"/>
            <a:ext cx="6880260"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Crisis: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Flint and its water problems</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Since 2014 state government diverted public water through aging pipes containing lead.</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High levels of poisoning in 2016 leaving many sick and dead</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US$640 million class-action lawsuit in the courts. 9 officials charged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Heroes: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Residents and researchers.</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Community members needed the voice of the scientists to make their case. </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Community health testing </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Partnering with non-profits like the Genesee Health plan</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Increase community awareness and open up centers for furthering research </a:t>
            </a:r>
          </a:p>
        </p:txBody>
      </p:sp>
      <p:pic>
        <p:nvPicPr>
          <p:cNvPr id="3074" name="Picture 2" descr="Asthma hotspots in Flint. Map showing most and least likely locations of people suffering with Asthma.">
            <a:extLst>
              <a:ext uri="{FF2B5EF4-FFF2-40B4-BE49-F238E27FC236}">
                <a16:creationId xmlns:a16="http://schemas.microsoft.com/office/drawing/2014/main" id="{2567FF44-6283-427A-B599-B6EAA3E06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5426" y="2"/>
            <a:ext cx="4262628" cy="658368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14D36E76-C61F-4659-9532-0D427045F09D}"/>
              </a:ext>
            </a:extLst>
          </p:cNvPr>
          <p:cNvSpPr txBox="1"/>
          <p:nvPr/>
        </p:nvSpPr>
        <p:spPr>
          <a:xfrm>
            <a:off x="1" y="6519446"/>
            <a:ext cx="12191999" cy="338554"/>
          </a:xfrm>
          <a:prstGeom prst="rect">
            <a:avLst/>
          </a:prstGeom>
          <a:noFill/>
        </p:spPr>
        <p:txBody>
          <a:bodyPr wrap="square">
            <a:spAutoFit/>
          </a:bodyPr>
          <a:lstStyle>
            <a:defPPr>
              <a:defRPr lang="zh-CN"/>
            </a:defPPr>
            <a:lvl1pPr algn="ctr">
              <a:defRPr sz="1600" b="0" i="0">
                <a:solidFill>
                  <a:srgbClr val="333333"/>
                </a:solidFill>
                <a:effectLst/>
                <a:latin typeface="Calibri" panose="020F0502020204030204" pitchFamily="34" charset="0"/>
                <a:cs typeface="Calibri" panose="020F0502020204030204" pitchFamily="34" charset="0"/>
              </a:defRPr>
            </a:lvl1pPr>
          </a:lstStyle>
          <a:p>
            <a:r>
              <a:rPr lang="en-US" dirty="0"/>
              <a:t>Lewis, E. Y.; Sadler, R. C. Nature 2021, 594, 326–329</a:t>
            </a:r>
          </a:p>
        </p:txBody>
      </p:sp>
    </p:spTree>
    <p:extLst>
      <p:ext uri="{BB962C8B-B14F-4D97-AF65-F5344CB8AC3E}">
        <p14:creationId xmlns:p14="http://schemas.microsoft.com/office/powerpoint/2010/main" val="2045647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EDA1E-B63C-4F39-AB55-6AA7EE6A75A6}"/>
              </a:ext>
            </a:extLst>
          </p:cNvPr>
          <p:cNvSpPr>
            <a:spLocks noGrp="1"/>
          </p:cNvSpPr>
          <p:nvPr>
            <p:ph type="title"/>
          </p:nvPr>
        </p:nvSpPr>
        <p:spPr>
          <a:xfrm>
            <a:off x="6220916" y="839450"/>
            <a:ext cx="5372725" cy="1325563"/>
          </a:xfrm>
        </p:spPr>
        <p:txBody>
          <a:bodyPr/>
          <a:lstStyle/>
          <a:p>
            <a:r>
              <a:rPr lang="en-US" dirty="0"/>
              <a:t>A white-knuckle ride of open COVID discovery</a:t>
            </a:r>
          </a:p>
        </p:txBody>
      </p:sp>
      <p:pic>
        <p:nvPicPr>
          <p:cNvPr id="4" name="Picture 3">
            <a:extLst>
              <a:ext uri="{FF2B5EF4-FFF2-40B4-BE49-F238E27FC236}">
                <a16:creationId xmlns:a16="http://schemas.microsoft.com/office/drawing/2014/main" id="{9589E76E-B335-463A-9C0D-7F7D4D9B8C64}"/>
              </a:ext>
            </a:extLst>
          </p:cNvPr>
          <p:cNvPicPr>
            <a:picLocks noChangeAspect="1"/>
          </p:cNvPicPr>
          <p:nvPr/>
        </p:nvPicPr>
        <p:blipFill>
          <a:blip r:embed="rId3"/>
          <a:stretch>
            <a:fillRect/>
          </a:stretch>
        </p:blipFill>
        <p:spPr>
          <a:xfrm>
            <a:off x="988102" y="839450"/>
            <a:ext cx="4684426" cy="4684426"/>
          </a:xfrm>
          <a:prstGeom prst="rect">
            <a:avLst/>
          </a:prstGeom>
        </p:spPr>
      </p:pic>
      <p:sp>
        <p:nvSpPr>
          <p:cNvPr id="10" name="TextBox 9">
            <a:extLst>
              <a:ext uri="{FF2B5EF4-FFF2-40B4-BE49-F238E27FC236}">
                <a16:creationId xmlns:a16="http://schemas.microsoft.com/office/drawing/2014/main" id="{A1C1915D-617E-40F4-9D32-1D7C1D1729D0}"/>
              </a:ext>
            </a:extLst>
          </p:cNvPr>
          <p:cNvSpPr txBox="1"/>
          <p:nvPr/>
        </p:nvSpPr>
        <p:spPr>
          <a:xfrm>
            <a:off x="693296" y="5523876"/>
            <a:ext cx="60935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66666"/>
                </a:solidFill>
                <a:effectLst/>
                <a:uLnTx/>
                <a:uFillTx/>
                <a:latin typeface="-apple-system"/>
                <a:ea typeface="+mn-ea"/>
                <a:cs typeface="+mn-cs"/>
              </a:rPr>
              <a:t>Crystal structure of a COVID Moonshot advanced compound (turquoise) in the active site of the SARS-CoV-2 main protease. The molecular surface colors show electrostatic charge.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66666"/>
                </a:solidFill>
                <a:effectLst/>
                <a:uLnTx/>
                <a:uFillTx/>
                <a:latin typeface="-apple-system"/>
                <a:ea typeface="+mn-ea"/>
                <a:cs typeface="+mn-cs"/>
              </a:rPr>
              <a:t>Credit: fragalysis.diamond.ac.uk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CB09F138-D859-470B-B2A9-AEC181A631EF}"/>
              </a:ext>
            </a:extLst>
          </p:cNvPr>
          <p:cNvPicPr>
            <a:picLocks noChangeAspect="1"/>
          </p:cNvPicPr>
          <p:nvPr/>
        </p:nvPicPr>
        <p:blipFill>
          <a:blip r:embed="rId4"/>
          <a:stretch>
            <a:fillRect/>
          </a:stretch>
        </p:blipFill>
        <p:spPr>
          <a:xfrm>
            <a:off x="9129404" y="2165013"/>
            <a:ext cx="2715514" cy="1821668"/>
          </a:xfrm>
          <a:prstGeom prst="rect">
            <a:avLst/>
          </a:prstGeom>
        </p:spPr>
      </p:pic>
      <p:sp>
        <p:nvSpPr>
          <p:cNvPr id="13" name="TextBox 12">
            <a:extLst>
              <a:ext uri="{FF2B5EF4-FFF2-40B4-BE49-F238E27FC236}">
                <a16:creationId xmlns:a16="http://schemas.microsoft.com/office/drawing/2014/main" id="{75B0A43B-58F1-4071-80B0-1920897AE55D}"/>
              </a:ext>
            </a:extLst>
          </p:cNvPr>
          <p:cNvSpPr txBox="1"/>
          <p:nvPr/>
        </p:nvSpPr>
        <p:spPr>
          <a:xfrm>
            <a:off x="6519474" y="4033569"/>
            <a:ext cx="5548045"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Proving conventional wisdom wrong that de novo drug discovery is the job of big pharma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Twitter fueled collaboration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More than 150 active participants from biotech, academia, pharma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No intellectual property constraints</a:t>
            </a:r>
          </a:p>
        </p:txBody>
      </p:sp>
      <p:sp>
        <p:nvSpPr>
          <p:cNvPr id="9" name="文本框 8">
            <a:extLst>
              <a:ext uri="{FF2B5EF4-FFF2-40B4-BE49-F238E27FC236}">
                <a16:creationId xmlns:a16="http://schemas.microsoft.com/office/drawing/2014/main" id="{61761719-0F78-4DA1-AC0F-FC06E8F12089}"/>
              </a:ext>
            </a:extLst>
          </p:cNvPr>
          <p:cNvSpPr txBox="1"/>
          <p:nvPr/>
        </p:nvSpPr>
        <p:spPr>
          <a:xfrm>
            <a:off x="1" y="6519446"/>
            <a:ext cx="12191999" cy="338554"/>
          </a:xfrm>
          <a:prstGeom prst="rect">
            <a:avLst/>
          </a:prstGeom>
          <a:noFill/>
        </p:spPr>
        <p:txBody>
          <a:bodyPr wrap="square">
            <a:spAutoFit/>
          </a:bodyPr>
          <a:lstStyle>
            <a:defPPr>
              <a:defRPr lang="zh-CN"/>
            </a:defPPr>
            <a:lvl1pPr algn="ctr">
              <a:defRPr sz="1600" b="0" i="0">
                <a:solidFill>
                  <a:srgbClr val="333333"/>
                </a:solidFill>
                <a:effectLst/>
                <a:latin typeface="Calibri" panose="020F0502020204030204" pitchFamily="34" charset="0"/>
                <a:cs typeface="Calibri" panose="020F0502020204030204" pitchFamily="34" charset="0"/>
              </a:defRPr>
            </a:lvl1pPr>
          </a:lstStyle>
          <a:p>
            <a:r>
              <a:rPr lang="en-US" dirty="0"/>
              <a:t>von Delft, F. et al. Nature 2021, 594, 330–332</a:t>
            </a:r>
          </a:p>
        </p:txBody>
      </p:sp>
    </p:spTree>
    <p:extLst>
      <p:ext uri="{BB962C8B-B14F-4D97-AF65-F5344CB8AC3E}">
        <p14:creationId xmlns:p14="http://schemas.microsoft.com/office/powerpoint/2010/main" val="2444125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silhouette of hands holding a medical syringe in front of the Oxford University and AstraZeneca logos">
            <a:extLst>
              <a:ext uri="{FF2B5EF4-FFF2-40B4-BE49-F238E27FC236}">
                <a16:creationId xmlns:a16="http://schemas.microsoft.com/office/drawing/2014/main" id="{9C52CEE5-EB54-43AB-9B0A-0FC5B2A2C4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25818"/>
            <a:ext cx="7620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4DC3089-AC2F-4EDC-890B-424DADC73DD8}"/>
              </a:ext>
            </a:extLst>
          </p:cNvPr>
          <p:cNvSpPr txBox="1"/>
          <p:nvPr/>
        </p:nvSpPr>
        <p:spPr>
          <a:xfrm>
            <a:off x="3004737" y="5825447"/>
            <a:ext cx="618252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COVID pushed global research to come together</a:t>
            </a:r>
          </a:p>
        </p:txBody>
      </p:sp>
    </p:spTree>
    <p:extLst>
      <p:ext uri="{BB962C8B-B14F-4D97-AF65-F5344CB8AC3E}">
        <p14:creationId xmlns:p14="http://schemas.microsoft.com/office/powerpoint/2010/main" val="975307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0F8DC4F-1173-40C5-BAEC-C85A24068B34}"/>
              </a:ext>
            </a:extLst>
          </p:cNvPr>
          <p:cNvSpPr txBox="1">
            <a:spLocks/>
          </p:cNvSpPr>
          <p:nvPr/>
        </p:nvSpPr>
        <p:spPr>
          <a:xfrm>
            <a:off x="1524000" y="2235200"/>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a:ln>
                  <a:noFill/>
                </a:ln>
                <a:solidFill>
                  <a:srgbClr val="222222"/>
                </a:solidFill>
                <a:effectLst/>
                <a:uLnTx/>
                <a:uFillTx/>
                <a:latin typeface="Harding"/>
                <a:ea typeface="+mj-ea"/>
                <a:cs typeface="+mj-cs"/>
              </a:rPr>
              <a:t>Academia-Industry</a:t>
            </a:r>
            <a:r>
              <a:rPr kumimoji="0" lang="en-US" sz="8800" b="0" i="0" u="none" strike="noStrike" kern="1200" cap="none" spc="0" normalizeH="0" baseline="0" noProof="0">
                <a:ln>
                  <a:noFill/>
                </a:ln>
                <a:solidFill>
                  <a:sysClr val="windowText" lastClr="000000"/>
                </a:solidFill>
                <a:effectLst/>
                <a:uLnTx/>
                <a:uFillTx/>
                <a:latin typeface="Calibri Light" panose="020F0302020204030204"/>
                <a:ea typeface="+mj-ea"/>
                <a:cs typeface="+mj-cs"/>
              </a:rPr>
              <a:t> </a:t>
            </a:r>
            <a:r>
              <a:rPr kumimoji="0" lang="en-US" sz="6000" b="1" i="0" u="none" strike="noStrike" kern="1200" cap="none" spc="0" normalizeH="0" baseline="0" noProof="0">
                <a:ln>
                  <a:noFill/>
                </a:ln>
                <a:solidFill>
                  <a:srgbClr val="222222"/>
                </a:solidFill>
                <a:effectLst/>
                <a:uLnTx/>
                <a:uFillTx/>
                <a:latin typeface="Harding"/>
                <a:ea typeface="+mj-ea"/>
                <a:cs typeface="+mj-cs"/>
              </a:rPr>
              <a:t>Collaboration</a:t>
            </a:r>
            <a:endParaRPr kumimoji="0" lang="en-US" sz="6000" b="1" i="0" u="none" strike="noStrike" kern="1200" cap="none" spc="0" normalizeH="0" baseline="0" noProof="0" dirty="0">
              <a:ln>
                <a:noFill/>
              </a:ln>
              <a:solidFill>
                <a:srgbClr val="222222"/>
              </a:solidFill>
              <a:effectLst/>
              <a:uLnTx/>
              <a:uFillTx/>
              <a:latin typeface="Harding"/>
              <a:ea typeface="+mj-ea"/>
              <a:cs typeface="+mj-cs"/>
            </a:endParaRPr>
          </a:p>
        </p:txBody>
      </p:sp>
    </p:spTree>
    <p:extLst>
      <p:ext uri="{BB962C8B-B14F-4D97-AF65-F5344CB8AC3E}">
        <p14:creationId xmlns:p14="http://schemas.microsoft.com/office/powerpoint/2010/main" val="2203082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1BD459D-858B-4C1A-8A17-FD32FE829A6A}"/>
              </a:ext>
            </a:extLst>
          </p:cNvPr>
          <p:cNvGraphicFramePr/>
          <p:nvPr/>
        </p:nvGraphicFramePr>
        <p:xfrm>
          <a:off x="-5969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F7F54155-FC6E-445A-9223-E3B63831FFAB}"/>
              </a:ext>
            </a:extLst>
          </p:cNvPr>
          <p:cNvSpPr txBox="1"/>
          <p:nvPr/>
        </p:nvSpPr>
        <p:spPr>
          <a:xfrm>
            <a:off x="55960" y="6519446"/>
            <a:ext cx="12080081" cy="338554"/>
          </a:xfrm>
          <a:prstGeom prst="rect">
            <a:avLst/>
          </a:prstGeom>
          <a:noFill/>
        </p:spPr>
        <p:txBody>
          <a:bodyPr wrap="square">
            <a:spAutoFit/>
          </a:bodyPr>
          <a:lstStyle>
            <a:defPPr>
              <a:defRPr lang="zh-CN"/>
            </a:defPPr>
            <a:lvl1pPr algn="ctr">
              <a:defRPr sz="1600" b="0" i="0">
                <a:solidFill>
                  <a:srgbClr val="333333"/>
                </a:solidFill>
                <a:effectLst/>
                <a:latin typeface="Calibri" panose="020F0502020204030204" pitchFamily="34" charset="0"/>
                <a:cs typeface="Calibri" panose="020F0502020204030204" pitchFamily="34" charset="0"/>
              </a:defRPr>
            </a:lvl1pPr>
          </a:lstStyle>
          <a:p>
            <a:r>
              <a:rPr lang="en-US" dirty="0">
                <a:hlinkClick r:id="rId7"/>
              </a:rPr>
              <a:t>https://cheekyscientist.com/academia-industry-partnerships-create-jobs-for-phds/</a:t>
            </a:r>
            <a:endParaRPr lang="en-US" dirty="0"/>
          </a:p>
        </p:txBody>
      </p:sp>
      <p:sp>
        <p:nvSpPr>
          <p:cNvPr id="7" name="TextBox 6">
            <a:extLst>
              <a:ext uri="{FF2B5EF4-FFF2-40B4-BE49-F238E27FC236}">
                <a16:creationId xmlns:a16="http://schemas.microsoft.com/office/drawing/2014/main" id="{B4ABBBEE-D624-4A04-82F1-EA8B64BF7116}"/>
              </a:ext>
            </a:extLst>
          </p:cNvPr>
          <p:cNvSpPr txBox="1"/>
          <p:nvPr/>
        </p:nvSpPr>
        <p:spPr>
          <a:xfrm>
            <a:off x="6507955" y="1493241"/>
            <a:ext cx="5414481" cy="36933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Industry concerns for initiating collaboration: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Stage (usually drug discovery)</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Nature (partnership vs transactional including in- and out-licensing)</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Scope (role of involved parties and their functions)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Market value of opportunity</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New technology integration</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Academia concerns for collaboration: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Throughput efficiency and gain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Access to vast resource and streamlined workflow</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Knowledge outsource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Rights for publication </a:t>
            </a:r>
          </a:p>
        </p:txBody>
      </p:sp>
      <p:sp>
        <p:nvSpPr>
          <p:cNvPr id="5" name="Title 1">
            <a:extLst>
              <a:ext uri="{FF2B5EF4-FFF2-40B4-BE49-F238E27FC236}">
                <a16:creationId xmlns:a16="http://schemas.microsoft.com/office/drawing/2014/main" id="{A4B3EAE3-B1DE-4FEC-A2EF-505AE9115A14}"/>
              </a:ext>
            </a:extLst>
          </p:cNvPr>
          <p:cNvSpPr>
            <a:spLocks noGrp="1"/>
          </p:cNvSpPr>
          <p:nvPr>
            <p:ph type="title"/>
          </p:nvPr>
        </p:nvSpPr>
        <p:spPr>
          <a:xfrm>
            <a:off x="246579" y="478141"/>
            <a:ext cx="11856378" cy="415711"/>
          </a:xfrm>
        </p:spPr>
        <p:txBody>
          <a:bodyPr>
            <a:normAutofit fontScale="90000"/>
          </a:bodyPr>
          <a:lstStyle/>
          <a:p>
            <a:r>
              <a:rPr lang="en-US" b="1" i="0" dirty="0">
                <a:solidFill>
                  <a:srgbClr val="222222"/>
                </a:solidFill>
                <a:effectLst/>
                <a:latin typeface="Harding"/>
              </a:rPr>
              <a:t>When should we collaborate?</a:t>
            </a:r>
            <a:br>
              <a:rPr lang="en-US" b="1" i="0" dirty="0">
                <a:solidFill>
                  <a:srgbClr val="222222"/>
                </a:solidFill>
                <a:effectLst/>
                <a:latin typeface="Harding"/>
              </a:rPr>
            </a:br>
            <a:endParaRPr lang="en-US" dirty="0"/>
          </a:p>
        </p:txBody>
      </p:sp>
    </p:spTree>
    <p:extLst>
      <p:ext uri="{BB962C8B-B14F-4D97-AF65-F5344CB8AC3E}">
        <p14:creationId xmlns:p14="http://schemas.microsoft.com/office/powerpoint/2010/main" val="4080942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0180" y="302526"/>
            <a:ext cx="10515600" cy="1325563"/>
          </a:xfrm>
        </p:spPr>
        <p:txBody>
          <a:bodyPr/>
          <a:lstStyle/>
          <a:p>
            <a:pPr algn="ctr"/>
            <a:r>
              <a:rPr lang="en-US" b="1" dirty="0"/>
              <a:t>Stages of mentoring</a:t>
            </a:r>
          </a:p>
        </p:txBody>
      </p:sp>
      <p:pic>
        <p:nvPicPr>
          <p:cNvPr id="5" name="Picture 2" descr="oaching &amp;amp; Mentoring for Performance | Winning Conversation"/>
          <p:cNvPicPr>
            <a:picLocks noChangeAspect="1" noChangeArrowheads="1"/>
          </p:cNvPicPr>
          <p:nvPr/>
        </p:nvPicPr>
        <p:blipFill rotWithShape="1">
          <a:blip r:embed="rId3">
            <a:extLst>
              <a:ext uri="{28A0092B-C50C-407E-A947-70E740481C1C}">
                <a14:useLocalDpi xmlns:a14="http://schemas.microsoft.com/office/drawing/2010/main" val="0"/>
              </a:ext>
            </a:extLst>
          </a:blip>
          <a:srcRect l="7670" t="33519" r="73732" b="47727"/>
          <a:stretch/>
        </p:blipFill>
        <p:spPr bwMode="auto">
          <a:xfrm>
            <a:off x="860180" y="1489621"/>
            <a:ext cx="2092569" cy="21101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aching &amp;amp; Mentoring for Performance | Winning Conversation"/>
          <p:cNvPicPr>
            <a:picLocks noChangeAspect="1" noChangeArrowheads="1"/>
          </p:cNvPicPr>
          <p:nvPr/>
        </p:nvPicPr>
        <p:blipFill rotWithShape="1">
          <a:blip r:embed="rId3">
            <a:extLst>
              <a:ext uri="{28A0092B-C50C-407E-A947-70E740481C1C}">
                <a14:useLocalDpi xmlns:a14="http://schemas.microsoft.com/office/drawing/2010/main" val="0"/>
              </a:ext>
            </a:extLst>
          </a:blip>
          <a:srcRect l="73758" t="35112" r="6665" b="48108"/>
          <a:stretch/>
        </p:blipFill>
        <p:spPr bwMode="auto">
          <a:xfrm>
            <a:off x="9675319" y="3049047"/>
            <a:ext cx="2092571" cy="17936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aching &amp;amp; Mentoring for Performance | Winning Conversation"/>
          <p:cNvPicPr>
            <a:picLocks noChangeAspect="1" noChangeArrowheads="1"/>
          </p:cNvPicPr>
          <p:nvPr/>
        </p:nvPicPr>
        <p:blipFill rotWithShape="1">
          <a:blip r:embed="rId3">
            <a:extLst>
              <a:ext uri="{28A0092B-C50C-407E-A947-70E740481C1C}">
                <a14:useLocalDpi xmlns:a14="http://schemas.microsoft.com/office/drawing/2010/main" val="0"/>
              </a:ext>
            </a:extLst>
          </a:blip>
          <a:srcRect l="52468" t="35466" r="29929" b="47754"/>
          <a:stretch/>
        </p:blipFill>
        <p:spPr bwMode="auto">
          <a:xfrm>
            <a:off x="6777821" y="1752246"/>
            <a:ext cx="1881555" cy="17936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oaching &amp;amp; Mentoring for Performance | Winning Conversation"/>
          <p:cNvPicPr>
            <a:picLocks noChangeAspect="1" noChangeArrowheads="1"/>
          </p:cNvPicPr>
          <p:nvPr/>
        </p:nvPicPr>
        <p:blipFill rotWithShape="1">
          <a:blip r:embed="rId3">
            <a:extLst>
              <a:ext uri="{28A0092B-C50C-407E-A947-70E740481C1C}">
                <a14:useLocalDpi xmlns:a14="http://schemas.microsoft.com/office/drawing/2010/main" val="0"/>
              </a:ext>
            </a:extLst>
          </a:blip>
          <a:srcRect l="30271" t="35112" r="51632" b="48108"/>
          <a:stretch/>
        </p:blipFill>
        <p:spPr bwMode="auto">
          <a:xfrm>
            <a:off x="3827571" y="2305862"/>
            <a:ext cx="1934308" cy="1793631"/>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4" descr="ow to Set the Right Goals"/>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104" name="Picture 8" descr="hat is Goal-Setting Theo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6824" y="4508983"/>
            <a:ext cx="1458530" cy="147121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now why it is important to build a strong rapport!"/>
          <p:cNvPicPr>
            <a:picLocks noChangeAspect="1" noChangeArrowheads="1"/>
          </p:cNvPicPr>
          <p:nvPr/>
        </p:nvPicPr>
        <p:blipFill rotWithShape="1">
          <a:blip r:embed="rId5">
            <a:extLst>
              <a:ext uri="{28A0092B-C50C-407E-A947-70E740481C1C}">
                <a14:useLocalDpi xmlns:a14="http://schemas.microsoft.com/office/drawing/2010/main" val="0"/>
              </a:ext>
            </a:extLst>
          </a:blip>
          <a:srcRect l="14775" t="14955" r="15627" b="10945"/>
          <a:stretch/>
        </p:blipFill>
        <p:spPr bwMode="auto">
          <a:xfrm>
            <a:off x="200013" y="3716766"/>
            <a:ext cx="1877878" cy="117980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10" descr="lternative paths to motivate and engage youth back to work - IED"/>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AutoShape 12" descr="lternative paths to motivate and engage youth back to work - IED"/>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110" name="Picture 14" descr="otivating Your Team at Work Is Essential But Requires Some Real Skills -  Daz"/>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0820" y="4375511"/>
            <a:ext cx="1933097" cy="1242705"/>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18" descr="valuation Goal Clip Art - Evaluation Clipart, HD Png Download ,  Tran"/>
          <p:cNvSpPr>
            <a:spLocks noChangeAspect="1" noChangeArrowheads="1"/>
          </p:cNvSpPr>
          <p:nvPr/>
        </p:nvSpPr>
        <p:spPr bwMode="auto">
          <a:xfrm>
            <a:off x="457200" y="45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AutoShape 20" descr="valuation Goal Clip Art - Evaluation Clipart, HD Png Download ,  Tran"/>
          <p:cNvSpPr>
            <a:spLocks noChangeAspect="1" noChangeArrowheads="1"/>
          </p:cNvSpPr>
          <p:nvPr/>
        </p:nvSpPr>
        <p:spPr bwMode="auto">
          <a:xfrm>
            <a:off x="609600" y="609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118" name="Picture 22" descr="ree Peer Cliparts, Download Free Peer Cliparts png images, Free Clip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67174" y="938750"/>
            <a:ext cx="2567552" cy="1925664"/>
          </a:xfrm>
          <a:prstGeom prst="rect">
            <a:avLst/>
          </a:prstGeom>
          <a:noFill/>
          <a:extLst>
            <a:ext uri="{909E8E84-426E-40DD-AFC4-6F175D3DCCD1}">
              <a14:hiddenFill xmlns:a14="http://schemas.microsoft.com/office/drawing/2010/main">
                <a:solidFill>
                  <a:srgbClr val="FFFFFF"/>
                </a:solidFill>
              </a14:hiddenFill>
            </a:ext>
          </a:extLst>
        </p:spPr>
      </p:pic>
      <p:sp>
        <p:nvSpPr>
          <p:cNvPr id="17" name="Right Arrow 16"/>
          <p:cNvSpPr/>
          <p:nvPr/>
        </p:nvSpPr>
        <p:spPr>
          <a:xfrm>
            <a:off x="3208148" y="2890089"/>
            <a:ext cx="419348" cy="480447"/>
          </a:xfrm>
          <a:prstGeom prst="rightArrow">
            <a:avLst/>
          </a:prstGeom>
          <a:solidFill>
            <a:srgbClr val="99E2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ight Arrow 24"/>
          <p:cNvSpPr/>
          <p:nvPr/>
        </p:nvSpPr>
        <p:spPr>
          <a:xfrm>
            <a:off x="8979369" y="3218687"/>
            <a:ext cx="419348" cy="480447"/>
          </a:xfrm>
          <a:prstGeom prst="rightArrow">
            <a:avLst/>
          </a:prstGeom>
          <a:solidFill>
            <a:srgbClr val="99E2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ight Arrow 25"/>
          <p:cNvSpPr/>
          <p:nvPr/>
        </p:nvSpPr>
        <p:spPr>
          <a:xfrm>
            <a:off x="6092881" y="2552144"/>
            <a:ext cx="419348" cy="480447"/>
          </a:xfrm>
          <a:prstGeom prst="rightArrow">
            <a:avLst/>
          </a:prstGeom>
          <a:solidFill>
            <a:srgbClr val="99E2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haracter Man Scientist Writing Thesis Cartoon Stock Illustration 41"/>
          <p:cNvPicPr>
            <a:picLocks noChangeAspect="1" noChangeArrowheads="1"/>
          </p:cNvPicPr>
          <p:nvPr/>
        </p:nvPicPr>
        <p:blipFill rotWithShape="1">
          <a:blip r:embed="rId8">
            <a:extLst>
              <a:ext uri="{28A0092B-C50C-407E-A947-70E740481C1C}">
                <a14:useLocalDpi xmlns:a14="http://schemas.microsoft.com/office/drawing/2010/main" val="0"/>
              </a:ext>
            </a:extLst>
          </a:blip>
          <a:srcRect b="9035"/>
          <a:stretch/>
        </p:blipFill>
        <p:spPr bwMode="auto">
          <a:xfrm>
            <a:off x="6742317" y="3723179"/>
            <a:ext cx="1917059" cy="22465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6269478"/>
            <a:ext cx="12192000" cy="584775"/>
          </a:xfrm>
          <a:prstGeom prst="rect">
            <a:avLst/>
          </a:prstGeom>
        </p:spPr>
        <p:txBody>
          <a:bodyPr wrap="square">
            <a:spAutoFit/>
          </a:bodyPr>
          <a:lstStyle/>
          <a:p>
            <a:pPr algn="ctr"/>
            <a:r>
              <a:rPr lang="en-US" sz="1600" dirty="0">
                <a:solidFill>
                  <a:srgbClr val="222222"/>
                </a:solidFill>
              </a:rPr>
              <a:t>Abbott-Anderson, K.; Gilmore-</a:t>
            </a:r>
            <a:r>
              <a:rPr lang="en-US" sz="1600" dirty="0" err="1">
                <a:solidFill>
                  <a:srgbClr val="222222"/>
                </a:solidFill>
              </a:rPr>
              <a:t>Bykovskyi</a:t>
            </a:r>
            <a:r>
              <a:rPr lang="en-US" sz="1600" dirty="0">
                <a:solidFill>
                  <a:srgbClr val="222222"/>
                </a:solidFill>
              </a:rPr>
              <a:t>, A.; Lyles, A. The Value Of Preparing </a:t>
            </a:r>
            <a:r>
              <a:rPr lang="en-US" sz="1600" dirty="0" err="1">
                <a:solidFill>
                  <a:srgbClr val="222222"/>
                </a:solidFill>
              </a:rPr>
              <a:t>Phd</a:t>
            </a:r>
            <a:r>
              <a:rPr lang="en-US" sz="1600" dirty="0">
                <a:solidFill>
                  <a:srgbClr val="222222"/>
                </a:solidFill>
              </a:rPr>
              <a:t> Students As Research Mentors: Application Of </a:t>
            </a:r>
            <a:r>
              <a:rPr lang="en-US" sz="1600" dirty="0" err="1">
                <a:solidFill>
                  <a:srgbClr val="222222"/>
                </a:solidFill>
              </a:rPr>
              <a:t>Kram's</a:t>
            </a:r>
            <a:r>
              <a:rPr lang="en-US" sz="1600" dirty="0">
                <a:solidFill>
                  <a:srgbClr val="222222"/>
                </a:solidFill>
              </a:rPr>
              <a:t> Temporal Mentoring Model. Journal of Professional Nursing 2016, 32 (6), 421-429.</a:t>
            </a:r>
          </a:p>
        </p:txBody>
      </p:sp>
    </p:spTree>
    <p:extLst>
      <p:ext uri="{BB962C8B-B14F-4D97-AF65-F5344CB8AC3E}">
        <p14:creationId xmlns:p14="http://schemas.microsoft.com/office/powerpoint/2010/main" val="297674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AF402-C37D-47BC-AF1A-6D1750F1EA6B}"/>
              </a:ext>
            </a:extLst>
          </p:cNvPr>
          <p:cNvSpPr>
            <a:spLocks noGrp="1"/>
          </p:cNvSpPr>
          <p:nvPr>
            <p:ph type="title"/>
          </p:nvPr>
        </p:nvSpPr>
        <p:spPr/>
        <p:txBody>
          <a:bodyPr>
            <a:normAutofit/>
          </a:bodyPr>
          <a:lstStyle/>
          <a:p>
            <a:r>
              <a:rPr lang="en-US" sz="4000" b="1" i="0" dirty="0">
                <a:solidFill>
                  <a:srgbClr val="222222"/>
                </a:solidFill>
                <a:effectLst/>
                <a:latin typeface="Harding"/>
              </a:rPr>
              <a:t>Demystifying industry–academia collaboration </a:t>
            </a:r>
            <a:endParaRPr lang="en-US" sz="4000" i="1" dirty="0"/>
          </a:p>
        </p:txBody>
      </p:sp>
      <p:pic>
        <p:nvPicPr>
          <p:cNvPr id="4" name="Picture 3">
            <a:extLst>
              <a:ext uri="{FF2B5EF4-FFF2-40B4-BE49-F238E27FC236}">
                <a16:creationId xmlns:a16="http://schemas.microsoft.com/office/drawing/2014/main" id="{6B3DB5CB-BDEB-4ECA-B1C7-27F19C27629A}"/>
              </a:ext>
            </a:extLst>
          </p:cNvPr>
          <p:cNvPicPr>
            <a:picLocks noChangeAspect="1"/>
          </p:cNvPicPr>
          <p:nvPr/>
        </p:nvPicPr>
        <p:blipFill>
          <a:blip r:embed="rId3"/>
          <a:stretch>
            <a:fillRect/>
          </a:stretch>
        </p:blipFill>
        <p:spPr>
          <a:xfrm>
            <a:off x="10513769" y="1454797"/>
            <a:ext cx="1400175" cy="887711"/>
          </a:xfrm>
          <a:prstGeom prst="rect">
            <a:avLst/>
          </a:prstGeom>
        </p:spPr>
      </p:pic>
      <p:sp>
        <p:nvSpPr>
          <p:cNvPr id="9" name="TextBox 8">
            <a:extLst>
              <a:ext uri="{FF2B5EF4-FFF2-40B4-BE49-F238E27FC236}">
                <a16:creationId xmlns:a16="http://schemas.microsoft.com/office/drawing/2014/main" id="{421E4249-0A2E-46AD-A042-6C85E5E66677}"/>
              </a:ext>
            </a:extLst>
          </p:cNvPr>
          <p:cNvSpPr txBox="1"/>
          <p:nvPr/>
        </p:nvSpPr>
        <p:spPr>
          <a:xfrm>
            <a:off x="692913" y="1550850"/>
            <a:ext cx="7346242" cy="923330"/>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137 collaborative projects in Novartis (non-transactional excluding)</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222222"/>
                </a:solidFill>
                <a:effectLst/>
                <a:uLnTx/>
                <a:uFillTx/>
                <a:latin typeface="Harding"/>
                <a:ea typeface="+mn-ea"/>
                <a:cs typeface="+mn-cs"/>
              </a:rPr>
              <a:t>669 participants (416 from Novartis and 253 from the academic partners)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C1937CB7-8709-4FD3-A302-DC27797AC0F4}"/>
              </a:ext>
            </a:extLst>
          </p:cNvPr>
          <p:cNvPicPr>
            <a:picLocks noChangeAspect="1"/>
          </p:cNvPicPr>
          <p:nvPr/>
        </p:nvPicPr>
        <p:blipFill>
          <a:blip r:embed="rId4"/>
          <a:stretch>
            <a:fillRect/>
          </a:stretch>
        </p:blipFill>
        <p:spPr>
          <a:xfrm>
            <a:off x="554799" y="2144204"/>
            <a:ext cx="5800725" cy="2719090"/>
          </a:xfrm>
          <a:prstGeom prst="rect">
            <a:avLst/>
          </a:prstGeom>
        </p:spPr>
      </p:pic>
      <p:sp>
        <p:nvSpPr>
          <p:cNvPr id="12" name="TextBox 11">
            <a:extLst>
              <a:ext uri="{FF2B5EF4-FFF2-40B4-BE49-F238E27FC236}">
                <a16:creationId xmlns:a16="http://schemas.microsoft.com/office/drawing/2014/main" id="{00207EBF-9346-44FC-9FB7-A0375C2864E4}"/>
              </a:ext>
            </a:extLst>
          </p:cNvPr>
          <p:cNvSpPr txBox="1"/>
          <p:nvPr/>
        </p:nvSpPr>
        <p:spPr>
          <a:xfrm>
            <a:off x="554800" y="5015547"/>
            <a:ext cx="6096000"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Relative importance of different challenges in industry–academia collaborations by organization.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Resources (human &amp; instrument)</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Legal</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Communication</a:t>
            </a:r>
          </a:p>
        </p:txBody>
      </p:sp>
      <p:sp>
        <p:nvSpPr>
          <p:cNvPr id="15" name="Rectangle 14">
            <a:extLst>
              <a:ext uri="{FF2B5EF4-FFF2-40B4-BE49-F238E27FC236}">
                <a16:creationId xmlns:a16="http://schemas.microsoft.com/office/drawing/2014/main" id="{3973EBD9-4826-4A3B-A298-DE81906DBD2A}"/>
              </a:ext>
            </a:extLst>
          </p:cNvPr>
          <p:cNvSpPr/>
          <p:nvPr/>
        </p:nvSpPr>
        <p:spPr>
          <a:xfrm>
            <a:off x="631269" y="2342508"/>
            <a:ext cx="1449201" cy="243497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E1FBD1D1-C56F-4D3B-A2CB-60E20E7D7605}"/>
              </a:ext>
            </a:extLst>
          </p:cNvPr>
          <p:cNvSpPr/>
          <p:nvPr/>
        </p:nvSpPr>
        <p:spPr>
          <a:xfrm rot="16200000">
            <a:off x="2668413" y="2986518"/>
            <a:ext cx="1392741" cy="561997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文本框 12">
            <a:extLst>
              <a:ext uri="{FF2B5EF4-FFF2-40B4-BE49-F238E27FC236}">
                <a16:creationId xmlns:a16="http://schemas.microsoft.com/office/drawing/2014/main" id="{6FD6EE88-5FFD-4D00-8CD7-68248CFCA7A3}"/>
              </a:ext>
            </a:extLst>
          </p:cNvPr>
          <p:cNvSpPr txBox="1"/>
          <p:nvPr/>
        </p:nvSpPr>
        <p:spPr>
          <a:xfrm>
            <a:off x="180" y="6519446"/>
            <a:ext cx="12191640" cy="338554"/>
          </a:xfrm>
          <a:prstGeom prst="rect">
            <a:avLst/>
          </a:prstGeom>
          <a:noFill/>
        </p:spPr>
        <p:txBody>
          <a:bodyPr wrap="square">
            <a:spAutoFit/>
          </a:bodyPr>
          <a:lstStyle>
            <a:defPPr>
              <a:defRPr lang="zh-CN"/>
            </a:defPPr>
            <a:lvl1pPr algn="ctr">
              <a:defRPr sz="1600" b="0" i="0">
                <a:solidFill>
                  <a:srgbClr val="333333"/>
                </a:solidFill>
                <a:effectLst/>
                <a:latin typeface="Calibri" panose="020F0502020204030204" pitchFamily="34" charset="0"/>
                <a:cs typeface="Calibri" panose="020F0502020204030204" pitchFamily="34" charset="0"/>
              </a:defRPr>
            </a:lvl1pPr>
          </a:lstStyle>
          <a:p>
            <a:r>
              <a:rPr lang="en-US" dirty="0" err="1"/>
              <a:t>Gersdorf</a:t>
            </a:r>
            <a:r>
              <a:rPr lang="en-US" dirty="0"/>
              <a:t>, T.; He, V. F. </a:t>
            </a:r>
            <a:r>
              <a:rPr lang="en-US" i="1" dirty="0"/>
              <a:t>et al. Nat. Rev. Drug Discovery</a:t>
            </a:r>
            <a:r>
              <a:rPr lang="en-US" dirty="0"/>
              <a:t> </a:t>
            </a:r>
            <a:r>
              <a:rPr lang="en-US" b="1" dirty="0"/>
              <a:t>2019</a:t>
            </a:r>
            <a:r>
              <a:rPr lang="en-US" dirty="0"/>
              <a:t>, </a:t>
            </a:r>
            <a:r>
              <a:rPr lang="en-US" i="1" dirty="0"/>
              <a:t>18</a:t>
            </a:r>
            <a:r>
              <a:rPr lang="en-US" dirty="0"/>
              <a:t>, 743–744</a:t>
            </a:r>
          </a:p>
        </p:txBody>
      </p:sp>
    </p:spTree>
    <p:extLst>
      <p:ext uri="{BB962C8B-B14F-4D97-AF65-F5344CB8AC3E}">
        <p14:creationId xmlns:p14="http://schemas.microsoft.com/office/powerpoint/2010/main" val="2988392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AF402-C37D-47BC-AF1A-6D1750F1EA6B}"/>
              </a:ext>
            </a:extLst>
          </p:cNvPr>
          <p:cNvSpPr>
            <a:spLocks noGrp="1"/>
          </p:cNvSpPr>
          <p:nvPr>
            <p:ph type="title"/>
          </p:nvPr>
        </p:nvSpPr>
        <p:spPr/>
        <p:txBody>
          <a:bodyPr>
            <a:normAutofit/>
          </a:bodyPr>
          <a:lstStyle/>
          <a:p>
            <a:r>
              <a:rPr lang="en-US" sz="4000" b="1" i="0" dirty="0">
                <a:solidFill>
                  <a:srgbClr val="222222"/>
                </a:solidFill>
                <a:effectLst/>
                <a:latin typeface="Harding"/>
              </a:rPr>
              <a:t>Demystifying industry–academia collaboration </a:t>
            </a:r>
            <a:endParaRPr lang="en-US" sz="4000" i="1" dirty="0"/>
          </a:p>
        </p:txBody>
      </p:sp>
      <p:sp>
        <p:nvSpPr>
          <p:cNvPr id="9" name="TextBox 8">
            <a:extLst>
              <a:ext uri="{FF2B5EF4-FFF2-40B4-BE49-F238E27FC236}">
                <a16:creationId xmlns:a16="http://schemas.microsoft.com/office/drawing/2014/main" id="{421E4249-0A2E-46AD-A042-6C85E5E66677}"/>
              </a:ext>
            </a:extLst>
          </p:cNvPr>
          <p:cNvSpPr txBox="1"/>
          <p:nvPr/>
        </p:nvSpPr>
        <p:spPr>
          <a:xfrm>
            <a:off x="692913" y="1550850"/>
            <a:ext cx="7346242" cy="923330"/>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137 collaborative projects in Novartis (non-transactional excluding)</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222222"/>
                </a:solidFill>
                <a:effectLst/>
                <a:uLnTx/>
                <a:uFillTx/>
                <a:latin typeface="Harding"/>
                <a:ea typeface="+mn-ea"/>
                <a:cs typeface="+mn-cs"/>
              </a:rPr>
              <a:t>669 participants (416 from Novartis and 253 from the academic partners)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C1937CB7-8709-4FD3-A302-DC27797AC0F4}"/>
              </a:ext>
            </a:extLst>
          </p:cNvPr>
          <p:cNvPicPr>
            <a:picLocks noChangeAspect="1"/>
          </p:cNvPicPr>
          <p:nvPr/>
        </p:nvPicPr>
        <p:blipFill>
          <a:blip r:embed="rId3"/>
          <a:stretch>
            <a:fillRect/>
          </a:stretch>
        </p:blipFill>
        <p:spPr>
          <a:xfrm>
            <a:off x="554799" y="2144204"/>
            <a:ext cx="5800725" cy="2719090"/>
          </a:xfrm>
          <a:prstGeom prst="rect">
            <a:avLst/>
          </a:prstGeom>
        </p:spPr>
      </p:pic>
      <p:sp>
        <p:nvSpPr>
          <p:cNvPr id="12" name="TextBox 11">
            <a:extLst>
              <a:ext uri="{FF2B5EF4-FFF2-40B4-BE49-F238E27FC236}">
                <a16:creationId xmlns:a16="http://schemas.microsoft.com/office/drawing/2014/main" id="{00207EBF-9346-44FC-9FB7-A0375C2864E4}"/>
              </a:ext>
            </a:extLst>
          </p:cNvPr>
          <p:cNvSpPr txBox="1"/>
          <p:nvPr/>
        </p:nvSpPr>
        <p:spPr>
          <a:xfrm>
            <a:off x="554800" y="5015547"/>
            <a:ext cx="6096000"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Relative importance of different challenges in industry–academia collaborations by organization.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Resources (human &amp; instrument)</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Legal</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Communication</a:t>
            </a:r>
          </a:p>
        </p:txBody>
      </p:sp>
      <p:sp>
        <p:nvSpPr>
          <p:cNvPr id="13" name="TextBox 12">
            <a:extLst>
              <a:ext uri="{FF2B5EF4-FFF2-40B4-BE49-F238E27FC236}">
                <a16:creationId xmlns:a16="http://schemas.microsoft.com/office/drawing/2014/main" id="{35B3580F-3F01-47F5-BD20-949ADBC0A725}"/>
              </a:ext>
            </a:extLst>
          </p:cNvPr>
          <p:cNvSpPr txBox="1"/>
          <p:nvPr/>
        </p:nvSpPr>
        <p:spPr>
          <a:xfrm>
            <a:off x="7403275" y="2886075"/>
            <a:ext cx="4519058"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Concrete suggestions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Timeline management</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Go No-go decisions</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Regular updates/ joint working groups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Resource Management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Project management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Legal matters: Collaborative agreements.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Hurdle at the onset but work better once the project is running</a:t>
            </a:r>
          </a:p>
        </p:txBody>
      </p:sp>
      <p:sp>
        <p:nvSpPr>
          <p:cNvPr id="14" name="TextBox 13">
            <a:extLst>
              <a:ext uri="{FF2B5EF4-FFF2-40B4-BE49-F238E27FC236}">
                <a16:creationId xmlns:a16="http://schemas.microsoft.com/office/drawing/2014/main" id="{CA9B9D9E-5589-41E0-A4BA-592C1F16874A}"/>
              </a:ext>
            </a:extLst>
          </p:cNvPr>
          <p:cNvSpPr txBox="1"/>
          <p:nvPr/>
        </p:nvSpPr>
        <p:spPr>
          <a:xfrm>
            <a:off x="6867199" y="5987468"/>
            <a:ext cx="2343911" cy="461665"/>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Is this surprising?</a:t>
            </a:r>
          </a:p>
        </p:txBody>
      </p:sp>
      <p:pic>
        <p:nvPicPr>
          <p:cNvPr id="11" name="Picture 3">
            <a:extLst>
              <a:ext uri="{FF2B5EF4-FFF2-40B4-BE49-F238E27FC236}">
                <a16:creationId xmlns:a16="http://schemas.microsoft.com/office/drawing/2014/main" id="{E69A13E6-9BA8-4418-AEDD-720E7A5F44C9}"/>
              </a:ext>
            </a:extLst>
          </p:cNvPr>
          <p:cNvPicPr>
            <a:picLocks noChangeAspect="1"/>
          </p:cNvPicPr>
          <p:nvPr/>
        </p:nvPicPr>
        <p:blipFill>
          <a:blip r:embed="rId4"/>
          <a:stretch>
            <a:fillRect/>
          </a:stretch>
        </p:blipFill>
        <p:spPr>
          <a:xfrm>
            <a:off x="10513769" y="1454797"/>
            <a:ext cx="1400175" cy="887711"/>
          </a:xfrm>
          <a:prstGeom prst="rect">
            <a:avLst/>
          </a:prstGeom>
        </p:spPr>
      </p:pic>
      <p:sp>
        <p:nvSpPr>
          <p:cNvPr id="15" name="文本框 14">
            <a:extLst>
              <a:ext uri="{FF2B5EF4-FFF2-40B4-BE49-F238E27FC236}">
                <a16:creationId xmlns:a16="http://schemas.microsoft.com/office/drawing/2014/main" id="{F29017FA-9F89-42D3-9FD9-A8DE0F734897}"/>
              </a:ext>
            </a:extLst>
          </p:cNvPr>
          <p:cNvSpPr txBox="1"/>
          <p:nvPr/>
        </p:nvSpPr>
        <p:spPr>
          <a:xfrm>
            <a:off x="180" y="6519446"/>
            <a:ext cx="12191640" cy="338554"/>
          </a:xfrm>
          <a:prstGeom prst="rect">
            <a:avLst/>
          </a:prstGeom>
          <a:noFill/>
        </p:spPr>
        <p:txBody>
          <a:bodyPr wrap="square">
            <a:spAutoFit/>
          </a:bodyPr>
          <a:lstStyle>
            <a:defPPr>
              <a:defRPr lang="zh-CN"/>
            </a:defPPr>
            <a:lvl1pPr algn="ctr">
              <a:defRPr sz="1600" b="0" i="0">
                <a:solidFill>
                  <a:srgbClr val="333333"/>
                </a:solidFill>
                <a:effectLst/>
                <a:latin typeface="Calibri" panose="020F0502020204030204" pitchFamily="34" charset="0"/>
                <a:cs typeface="Calibri" panose="020F0502020204030204" pitchFamily="34" charset="0"/>
              </a:defRPr>
            </a:lvl1pPr>
          </a:lstStyle>
          <a:p>
            <a:r>
              <a:rPr lang="en-US" dirty="0" err="1"/>
              <a:t>Gersdorf</a:t>
            </a:r>
            <a:r>
              <a:rPr lang="en-US" dirty="0"/>
              <a:t>, T.; He, V. F. </a:t>
            </a:r>
            <a:r>
              <a:rPr lang="en-US" i="1" dirty="0"/>
              <a:t>et al. Nat. Rev. Drug Discovery</a:t>
            </a:r>
            <a:r>
              <a:rPr lang="en-US" dirty="0"/>
              <a:t> </a:t>
            </a:r>
            <a:r>
              <a:rPr lang="en-US" b="1" dirty="0"/>
              <a:t>2019</a:t>
            </a:r>
            <a:r>
              <a:rPr lang="en-US" dirty="0"/>
              <a:t>, </a:t>
            </a:r>
            <a:r>
              <a:rPr lang="en-US" i="1" dirty="0"/>
              <a:t>18</a:t>
            </a:r>
            <a:r>
              <a:rPr lang="en-US" dirty="0"/>
              <a:t>, 743–744</a:t>
            </a:r>
          </a:p>
        </p:txBody>
      </p:sp>
    </p:spTree>
    <p:extLst>
      <p:ext uri="{BB962C8B-B14F-4D97-AF65-F5344CB8AC3E}">
        <p14:creationId xmlns:p14="http://schemas.microsoft.com/office/powerpoint/2010/main" val="8219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0F6A4-165A-40FC-B449-B13C666B0EED}"/>
              </a:ext>
            </a:extLst>
          </p:cNvPr>
          <p:cNvSpPr>
            <a:spLocks noGrp="1"/>
          </p:cNvSpPr>
          <p:nvPr>
            <p:ph type="title"/>
          </p:nvPr>
        </p:nvSpPr>
        <p:spPr/>
        <p:txBody>
          <a:bodyPr>
            <a:normAutofit/>
          </a:bodyPr>
          <a:lstStyle/>
          <a:p>
            <a:r>
              <a:rPr lang="en-US" b="1" i="0" dirty="0">
                <a:solidFill>
                  <a:srgbClr val="222222"/>
                </a:solidFill>
                <a:effectLst/>
                <a:latin typeface="Harding"/>
              </a:rPr>
              <a:t>How to set up collaborations between academia and industrial biotech companies</a:t>
            </a:r>
            <a:endParaRPr lang="en-US" dirty="0"/>
          </a:p>
        </p:txBody>
      </p:sp>
      <p:pic>
        <p:nvPicPr>
          <p:cNvPr id="5" name="Picture 4">
            <a:extLst>
              <a:ext uri="{FF2B5EF4-FFF2-40B4-BE49-F238E27FC236}">
                <a16:creationId xmlns:a16="http://schemas.microsoft.com/office/drawing/2014/main" id="{EA0FC1AA-B4C9-4E27-B011-887D724285FF}"/>
              </a:ext>
            </a:extLst>
          </p:cNvPr>
          <p:cNvPicPr>
            <a:picLocks noChangeAspect="1"/>
          </p:cNvPicPr>
          <p:nvPr/>
        </p:nvPicPr>
        <p:blipFill>
          <a:blip r:embed="rId2"/>
          <a:stretch>
            <a:fillRect/>
          </a:stretch>
        </p:blipFill>
        <p:spPr>
          <a:xfrm>
            <a:off x="323240" y="2331636"/>
            <a:ext cx="11868760" cy="379749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DD45E6E-5F66-4365-80BA-AEE4D448C175}"/>
                  </a:ext>
                </a:extLst>
              </p14:cNvPr>
              <p14:cNvContentPartPr/>
              <p14:nvPr/>
            </p14:nvContentPartPr>
            <p14:xfrm>
              <a:off x="2585989" y="2876116"/>
              <a:ext cx="3735360" cy="66240"/>
            </p14:xfrm>
          </p:contentPart>
        </mc:Choice>
        <mc:Fallback xmlns="">
          <p:pic>
            <p:nvPicPr>
              <p:cNvPr id="6" name="Ink 5">
                <a:extLst>
                  <a:ext uri="{FF2B5EF4-FFF2-40B4-BE49-F238E27FC236}">
                    <a16:creationId xmlns:a16="http://schemas.microsoft.com/office/drawing/2014/main" id="{0DD45E6E-5F66-4365-80BA-AEE4D448C175}"/>
                  </a:ext>
                </a:extLst>
              </p:cNvPr>
              <p:cNvPicPr/>
              <p:nvPr/>
            </p:nvPicPr>
            <p:blipFill>
              <a:blip r:embed="rId4"/>
              <a:stretch>
                <a:fillRect/>
              </a:stretch>
            </p:blipFill>
            <p:spPr>
              <a:xfrm>
                <a:off x="2532349" y="2768116"/>
                <a:ext cx="384300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6161B94-4AE3-4E9A-BF2E-D673C2FFD9C5}"/>
                  </a:ext>
                </a:extLst>
              </p14:cNvPr>
              <p14:cNvContentPartPr/>
              <p14:nvPr/>
            </p14:nvContentPartPr>
            <p14:xfrm>
              <a:off x="3777949" y="3768556"/>
              <a:ext cx="923400" cy="33120"/>
            </p14:xfrm>
          </p:contentPart>
        </mc:Choice>
        <mc:Fallback xmlns="">
          <p:pic>
            <p:nvPicPr>
              <p:cNvPr id="7" name="Ink 6">
                <a:extLst>
                  <a:ext uri="{FF2B5EF4-FFF2-40B4-BE49-F238E27FC236}">
                    <a16:creationId xmlns:a16="http://schemas.microsoft.com/office/drawing/2014/main" id="{66161B94-4AE3-4E9A-BF2E-D673C2FFD9C5}"/>
                  </a:ext>
                </a:extLst>
              </p:cNvPr>
              <p:cNvPicPr/>
              <p:nvPr/>
            </p:nvPicPr>
            <p:blipFill>
              <a:blip r:embed="rId6"/>
              <a:stretch>
                <a:fillRect/>
              </a:stretch>
            </p:blipFill>
            <p:spPr>
              <a:xfrm>
                <a:off x="3723949" y="3660556"/>
                <a:ext cx="10310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AA2A6DA-FD91-4AC3-8A0E-C25AF31CB121}"/>
                  </a:ext>
                </a:extLst>
              </p14:cNvPr>
              <p14:cNvContentPartPr/>
              <p14:nvPr/>
            </p14:nvContentPartPr>
            <p14:xfrm>
              <a:off x="3459349" y="4355826"/>
              <a:ext cx="1366920" cy="113760"/>
            </p14:xfrm>
          </p:contentPart>
        </mc:Choice>
        <mc:Fallback xmlns="">
          <p:pic>
            <p:nvPicPr>
              <p:cNvPr id="8" name="Ink 7">
                <a:extLst>
                  <a:ext uri="{FF2B5EF4-FFF2-40B4-BE49-F238E27FC236}">
                    <a16:creationId xmlns:a16="http://schemas.microsoft.com/office/drawing/2014/main" id="{5AA2A6DA-FD91-4AC3-8A0E-C25AF31CB121}"/>
                  </a:ext>
                </a:extLst>
              </p:cNvPr>
              <p:cNvPicPr/>
              <p:nvPr/>
            </p:nvPicPr>
            <p:blipFill>
              <a:blip r:embed="rId8"/>
              <a:stretch>
                <a:fillRect/>
              </a:stretch>
            </p:blipFill>
            <p:spPr>
              <a:xfrm>
                <a:off x="3405349" y="4248186"/>
                <a:ext cx="147456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6F37CCD9-20FC-4D11-9887-42371001600C}"/>
                  </a:ext>
                </a:extLst>
              </p14:cNvPr>
              <p14:cNvContentPartPr/>
              <p14:nvPr/>
            </p14:nvContentPartPr>
            <p14:xfrm>
              <a:off x="8606629" y="3964506"/>
              <a:ext cx="1505880" cy="114480"/>
            </p14:xfrm>
          </p:contentPart>
        </mc:Choice>
        <mc:Fallback xmlns="">
          <p:pic>
            <p:nvPicPr>
              <p:cNvPr id="9" name="Ink 8">
                <a:extLst>
                  <a:ext uri="{FF2B5EF4-FFF2-40B4-BE49-F238E27FC236}">
                    <a16:creationId xmlns:a16="http://schemas.microsoft.com/office/drawing/2014/main" id="{6F37CCD9-20FC-4D11-9887-42371001600C}"/>
                  </a:ext>
                </a:extLst>
              </p:cNvPr>
              <p:cNvPicPr/>
              <p:nvPr/>
            </p:nvPicPr>
            <p:blipFill>
              <a:blip r:embed="rId10"/>
              <a:stretch>
                <a:fillRect/>
              </a:stretch>
            </p:blipFill>
            <p:spPr>
              <a:xfrm>
                <a:off x="8552989" y="3856506"/>
                <a:ext cx="16135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DAEC3BB-9A38-4357-BB98-501378AE2BD9}"/>
                  </a:ext>
                </a:extLst>
              </p14:cNvPr>
              <p14:cNvContentPartPr/>
              <p14:nvPr/>
            </p14:nvContentPartPr>
            <p14:xfrm>
              <a:off x="8288029" y="3769746"/>
              <a:ext cx="2866320" cy="15120"/>
            </p14:xfrm>
          </p:contentPart>
        </mc:Choice>
        <mc:Fallback xmlns="">
          <p:pic>
            <p:nvPicPr>
              <p:cNvPr id="10" name="Ink 9">
                <a:extLst>
                  <a:ext uri="{FF2B5EF4-FFF2-40B4-BE49-F238E27FC236}">
                    <a16:creationId xmlns:a16="http://schemas.microsoft.com/office/drawing/2014/main" id="{0DAEC3BB-9A38-4357-BB98-501378AE2BD9}"/>
                  </a:ext>
                </a:extLst>
              </p:cNvPr>
              <p:cNvPicPr/>
              <p:nvPr/>
            </p:nvPicPr>
            <p:blipFill>
              <a:blip r:embed="rId12"/>
              <a:stretch>
                <a:fillRect/>
              </a:stretch>
            </p:blipFill>
            <p:spPr>
              <a:xfrm>
                <a:off x="8234389" y="3662106"/>
                <a:ext cx="29739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EC805449-8C54-4675-89DA-2B3620CAFE96}"/>
                  </a:ext>
                </a:extLst>
              </p14:cNvPr>
              <p14:cNvContentPartPr/>
              <p14:nvPr/>
            </p14:nvContentPartPr>
            <p14:xfrm>
              <a:off x="8606629" y="3204602"/>
              <a:ext cx="1524240" cy="38160"/>
            </p14:xfrm>
          </p:contentPart>
        </mc:Choice>
        <mc:Fallback xmlns="">
          <p:pic>
            <p:nvPicPr>
              <p:cNvPr id="11" name="Ink 10">
                <a:extLst>
                  <a:ext uri="{FF2B5EF4-FFF2-40B4-BE49-F238E27FC236}">
                    <a16:creationId xmlns:a16="http://schemas.microsoft.com/office/drawing/2014/main" id="{EC805449-8C54-4675-89DA-2B3620CAFE96}"/>
                  </a:ext>
                </a:extLst>
              </p:cNvPr>
              <p:cNvPicPr/>
              <p:nvPr/>
            </p:nvPicPr>
            <p:blipFill>
              <a:blip r:embed="rId14"/>
              <a:stretch>
                <a:fillRect/>
              </a:stretch>
            </p:blipFill>
            <p:spPr>
              <a:xfrm>
                <a:off x="8552989" y="3096962"/>
                <a:ext cx="16318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48EBED6B-B4A5-4D4A-9F6C-F1DF52071C42}"/>
                  </a:ext>
                </a:extLst>
              </p14:cNvPr>
              <p14:cNvContentPartPr/>
              <p14:nvPr/>
            </p14:nvContentPartPr>
            <p14:xfrm>
              <a:off x="8740189" y="4982586"/>
              <a:ext cx="1921680" cy="62640"/>
            </p14:xfrm>
          </p:contentPart>
        </mc:Choice>
        <mc:Fallback xmlns="">
          <p:pic>
            <p:nvPicPr>
              <p:cNvPr id="12" name="Ink 11">
                <a:extLst>
                  <a:ext uri="{FF2B5EF4-FFF2-40B4-BE49-F238E27FC236}">
                    <a16:creationId xmlns:a16="http://schemas.microsoft.com/office/drawing/2014/main" id="{48EBED6B-B4A5-4D4A-9F6C-F1DF52071C42}"/>
                  </a:ext>
                </a:extLst>
              </p:cNvPr>
              <p:cNvPicPr/>
              <p:nvPr/>
            </p:nvPicPr>
            <p:blipFill>
              <a:blip r:embed="rId16"/>
              <a:stretch>
                <a:fillRect/>
              </a:stretch>
            </p:blipFill>
            <p:spPr>
              <a:xfrm>
                <a:off x="8686189" y="4874946"/>
                <a:ext cx="20293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8E5015E4-EBB5-4F1F-ADFD-5CBB788061A1}"/>
                  </a:ext>
                </a:extLst>
              </p14:cNvPr>
              <p14:cNvContentPartPr/>
              <p14:nvPr/>
            </p14:nvContentPartPr>
            <p14:xfrm>
              <a:off x="7887349" y="5876106"/>
              <a:ext cx="1304280" cy="23040"/>
            </p14:xfrm>
          </p:contentPart>
        </mc:Choice>
        <mc:Fallback xmlns="">
          <p:pic>
            <p:nvPicPr>
              <p:cNvPr id="13" name="Ink 12">
                <a:extLst>
                  <a:ext uri="{FF2B5EF4-FFF2-40B4-BE49-F238E27FC236}">
                    <a16:creationId xmlns:a16="http://schemas.microsoft.com/office/drawing/2014/main" id="{8E5015E4-EBB5-4F1F-ADFD-5CBB788061A1}"/>
                  </a:ext>
                </a:extLst>
              </p:cNvPr>
              <p:cNvPicPr/>
              <p:nvPr/>
            </p:nvPicPr>
            <p:blipFill>
              <a:blip r:embed="rId18"/>
              <a:stretch>
                <a:fillRect/>
              </a:stretch>
            </p:blipFill>
            <p:spPr>
              <a:xfrm>
                <a:off x="7833349" y="5768466"/>
                <a:ext cx="14119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436C9D72-3EE2-41CD-9B0D-43F6A40BC0B4}"/>
                  </a:ext>
                </a:extLst>
              </p14:cNvPr>
              <p14:cNvContentPartPr/>
              <p14:nvPr/>
            </p14:nvContentPartPr>
            <p14:xfrm>
              <a:off x="3716029" y="5023266"/>
              <a:ext cx="360" cy="360"/>
            </p14:xfrm>
          </p:contentPart>
        </mc:Choice>
        <mc:Fallback xmlns="">
          <p:pic>
            <p:nvPicPr>
              <p:cNvPr id="14" name="Ink 13">
                <a:extLst>
                  <a:ext uri="{FF2B5EF4-FFF2-40B4-BE49-F238E27FC236}">
                    <a16:creationId xmlns:a16="http://schemas.microsoft.com/office/drawing/2014/main" id="{436C9D72-3EE2-41CD-9B0D-43F6A40BC0B4}"/>
                  </a:ext>
                </a:extLst>
              </p:cNvPr>
              <p:cNvPicPr/>
              <p:nvPr/>
            </p:nvPicPr>
            <p:blipFill>
              <a:blip r:embed="rId20"/>
              <a:stretch>
                <a:fillRect/>
              </a:stretch>
            </p:blipFill>
            <p:spPr>
              <a:xfrm>
                <a:off x="3662389" y="491562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5DBBFED9-E87B-43D1-A97A-C0D70E5C1473}"/>
                  </a:ext>
                </a:extLst>
              </p14:cNvPr>
              <p14:cNvContentPartPr/>
              <p14:nvPr/>
            </p14:nvContentPartPr>
            <p14:xfrm>
              <a:off x="3716029" y="4951266"/>
              <a:ext cx="1539720" cy="62640"/>
            </p14:xfrm>
          </p:contentPart>
        </mc:Choice>
        <mc:Fallback xmlns="">
          <p:pic>
            <p:nvPicPr>
              <p:cNvPr id="15" name="Ink 14">
                <a:extLst>
                  <a:ext uri="{FF2B5EF4-FFF2-40B4-BE49-F238E27FC236}">
                    <a16:creationId xmlns:a16="http://schemas.microsoft.com/office/drawing/2014/main" id="{5DBBFED9-E87B-43D1-A97A-C0D70E5C1473}"/>
                  </a:ext>
                </a:extLst>
              </p:cNvPr>
              <p:cNvPicPr/>
              <p:nvPr/>
            </p:nvPicPr>
            <p:blipFill>
              <a:blip r:embed="rId22"/>
              <a:stretch>
                <a:fillRect/>
              </a:stretch>
            </p:blipFill>
            <p:spPr>
              <a:xfrm>
                <a:off x="3662389" y="4843626"/>
                <a:ext cx="1647360" cy="278280"/>
              </a:xfrm>
              <a:prstGeom prst="rect">
                <a:avLst/>
              </a:prstGeom>
            </p:spPr>
          </p:pic>
        </mc:Fallback>
      </mc:AlternateContent>
      <p:sp>
        <p:nvSpPr>
          <p:cNvPr id="16" name="文本框 15">
            <a:extLst>
              <a:ext uri="{FF2B5EF4-FFF2-40B4-BE49-F238E27FC236}">
                <a16:creationId xmlns:a16="http://schemas.microsoft.com/office/drawing/2014/main" id="{E65723F6-EAEA-467B-9E5D-044F7A19AE98}"/>
              </a:ext>
            </a:extLst>
          </p:cNvPr>
          <p:cNvSpPr txBox="1"/>
          <p:nvPr/>
        </p:nvSpPr>
        <p:spPr>
          <a:xfrm>
            <a:off x="180" y="6519446"/>
            <a:ext cx="12191640" cy="338554"/>
          </a:xfrm>
          <a:prstGeom prst="rect">
            <a:avLst/>
          </a:prstGeom>
          <a:noFill/>
        </p:spPr>
        <p:txBody>
          <a:bodyPr wrap="square">
            <a:spAutoFit/>
          </a:bodyPr>
          <a:lstStyle>
            <a:defPPr>
              <a:defRPr lang="zh-CN"/>
            </a:defPPr>
            <a:lvl1pPr algn="ctr">
              <a:defRPr sz="1600" b="0" i="0">
                <a:solidFill>
                  <a:srgbClr val="333333"/>
                </a:solidFill>
                <a:effectLst/>
                <a:latin typeface="Calibri" panose="020F0502020204030204" pitchFamily="34" charset="0"/>
                <a:cs typeface="Calibri" panose="020F0502020204030204" pitchFamily="34" charset="0"/>
              </a:defRPr>
            </a:lvl1pPr>
          </a:lstStyle>
          <a:p>
            <a:r>
              <a:rPr lang="en-US" dirty="0"/>
              <a:t>Pronk, J.; Lee, S.; </a:t>
            </a:r>
            <a:r>
              <a:rPr lang="en-US" dirty="0" err="1"/>
              <a:t>Lievense</a:t>
            </a:r>
            <a:r>
              <a:rPr lang="en-US" dirty="0"/>
              <a:t>, J. </a:t>
            </a:r>
            <a:r>
              <a:rPr lang="en-US" i="1" dirty="0"/>
              <a:t>et al. Nat. </a:t>
            </a:r>
            <a:r>
              <a:rPr lang="en-US" i="1" dirty="0" err="1"/>
              <a:t>Biotechnol</a:t>
            </a:r>
            <a:r>
              <a:rPr lang="en-US" i="1" dirty="0"/>
              <a:t>.</a:t>
            </a:r>
            <a:r>
              <a:rPr lang="en-US" dirty="0"/>
              <a:t> </a:t>
            </a:r>
            <a:r>
              <a:rPr lang="en-US" b="1" dirty="0"/>
              <a:t>2015</a:t>
            </a:r>
            <a:r>
              <a:rPr lang="en-US" dirty="0"/>
              <a:t>, </a:t>
            </a:r>
            <a:r>
              <a:rPr lang="en-US" i="1" dirty="0"/>
              <a:t>33</a:t>
            </a:r>
            <a:r>
              <a:rPr lang="en-US" dirty="0"/>
              <a:t>, 237–240</a:t>
            </a:r>
          </a:p>
        </p:txBody>
      </p:sp>
    </p:spTree>
    <p:extLst>
      <p:ext uri="{BB962C8B-B14F-4D97-AF65-F5344CB8AC3E}">
        <p14:creationId xmlns:p14="http://schemas.microsoft.com/office/powerpoint/2010/main" val="180969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EC73A0-157F-4621-8356-42BD30AE0B3A}"/>
              </a:ext>
            </a:extLst>
          </p:cNvPr>
          <p:cNvPicPr>
            <a:picLocks noChangeAspect="1"/>
          </p:cNvPicPr>
          <p:nvPr/>
        </p:nvPicPr>
        <p:blipFill>
          <a:blip r:embed="rId2"/>
          <a:stretch>
            <a:fillRect/>
          </a:stretch>
        </p:blipFill>
        <p:spPr>
          <a:xfrm>
            <a:off x="462341" y="121983"/>
            <a:ext cx="6988628" cy="64008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7C43CCE-7A76-4C40-84AF-658628D1C129}"/>
                  </a:ext>
                </a:extLst>
              </p14:cNvPr>
              <p14:cNvContentPartPr/>
              <p14:nvPr/>
            </p14:nvContentPartPr>
            <p14:xfrm>
              <a:off x="5342371" y="790002"/>
              <a:ext cx="1037520" cy="42480"/>
            </p14:xfrm>
          </p:contentPart>
        </mc:Choice>
        <mc:Fallback xmlns="">
          <p:pic>
            <p:nvPicPr>
              <p:cNvPr id="6" name="Ink 5">
                <a:extLst>
                  <a:ext uri="{FF2B5EF4-FFF2-40B4-BE49-F238E27FC236}">
                    <a16:creationId xmlns:a16="http://schemas.microsoft.com/office/drawing/2014/main" id="{97C43CCE-7A76-4C40-84AF-658628D1C129}"/>
                  </a:ext>
                </a:extLst>
              </p:cNvPr>
              <p:cNvPicPr/>
              <p:nvPr/>
            </p:nvPicPr>
            <p:blipFill>
              <a:blip r:embed="rId4"/>
              <a:stretch>
                <a:fillRect/>
              </a:stretch>
            </p:blipFill>
            <p:spPr>
              <a:xfrm>
                <a:off x="5288371" y="682002"/>
                <a:ext cx="11451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4D14D1B-1234-46EC-9EB9-0B78C40526AA}"/>
                  </a:ext>
                </a:extLst>
              </p14:cNvPr>
              <p14:cNvContentPartPr/>
              <p14:nvPr/>
            </p14:nvContentPartPr>
            <p14:xfrm>
              <a:off x="688291" y="2485602"/>
              <a:ext cx="1242360" cy="360"/>
            </p14:xfrm>
          </p:contentPart>
        </mc:Choice>
        <mc:Fallback xmlns="">
          <p:pic>
            <p:nvPicPr>
              <p:cNvPr id="7" name="Ink 6">
                <a:extLst>
                  <a:ext uri="{FF2B5EF4-FFF2-40B4-BE49-F238E27FC236}">
                    <a16:creationId xmlns:a16="http://schemas.microsoft.com/office/drawing/2014/main" id="{F4D14D1B-1234-46EC-9EB9-0B78C40526AA}"/>
                  </a:ext>
                </a:extLst>
              </p:cNvPr>
              <p:cNvPicPr/>
              <p:nvPr/>
            </p:nvPicPr>
            <p:blipFill>
              <a:blip r:embed="rId6"/>
              <a:stretch>
                <a:fillRect/>
              </a:stretch>
            </p:blipFill>
            <p:spPr>
              <a:xfrm>
                <a:off x="634291" y="2377962"/>
                <a:ext cx="1350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8AFD3FE5-AE88-491E-B9D5-0DA163CCE0E8}"/>
                  </a:ext>
                </a:extLst>
              </p14:cNvPr>
              <p14:cNvContentPartPr/>
              <p14:nvPr/>
            </p14:nvContentPartPr>
            <p14:xfrm>
              <a:off x="1982491" y="2989242"/>
              <a:ext cx="1711080" cy="72000"/>
            </p14:xfrm>
          </p:contentPart>
        </mc:Choice>
        <mc:Fallback xmlns="">
          <p:pic>
            <p:nvPicPr>
              <p:cNvPr id="8" name="Ink 7">
                <a:extLst>
                  <a:ext uri="{FF2B5EF4-FFF2-40B4-BE49-F238E27FC236}">
                    <a16:creationId xmlns:a16="http://schemas.microsoft.com/office/drawing/2014/main" id="{8AFD3FE5-AE88-491E-B9D5-0DA163CCE0E8}"/>
                  </a:ext>
                </a:extLst>
              </p:cNvPr>
              <p:cNvPicPr/>
              <p:nvPr/>
            </p:nvPicPr>
            <p:blipFill>
              <a:blip r:embed="rId8"/>
              <a:stretch>
                <a:fillRect/>
              </a:stretch>
            </p:blipFill>
            <p:spPr>
              <a:xfrm>
                <a:off x="1928851" y="2881602"/>
                <a:ext cx="181872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FEE2302-8225-4C06-BC8B-8DD5389DB6C8}"/>
                  </a:ext>
                </a:extLst>
              </p14:cNvPr>
              <p14:cNvContentPartPr/>
              <p14:nvPr/>
            </p14:nvContentPartPr>
            <p14:xfrm>
              <a:off x="780091" y="3533562"/>
              <a:ext cx="755640" cy="56520"/>
            </p14:xfrm>
          </p:contentPart>
        </mc:Choice>
        <mc:Fallback xmlns="">
          <p:pic>
            <p:nvPicPr>
              <p:cNvPr id="9" name="Ink 8">
                <a:extLst>
                  <a:ext uri="{FF2B5EF4-FFF2-40B4-BE49-F238E27FC236}">
                    <a16:creationId xmlns:a16="http://schemas.microsoft.com/office/drawing/2014/main" id="{7FEE2302-8225-4C06-BC8B-8DD5389DB6C8}"/>
                  </a:ext>
                </a:extLst>
              </p:cNvPr>
              <p:cNvPicPr/>
              <p:nvPr/>
            </p:nvPicPr>
            <p:blipFill>
              <a:blip r:embed="rId10"/>
              <a:stretch>
                <a:fillRect/>
              </a:stretch>
            </p:blipFill>
            <p:spPr>
              <a:xfrm>
                <a:off x="726451" y="3425562"/>
                <a:ext cx="8632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2161195C-8BF4-45E9-B65D-2BE2AD207BFF}"/>
                  </a:ext>
                </a:extLst>
              </p14:cNvPr>
              <p14:cNvContentPartPr/>
              <p14:nvPr/>
            </p14:nvContentPartPr>
            <p14:xfrm>
              <a:off x="1263211" y="4057722"/>
              <a:ext cx="1417320" cy="32040"/>
            </p14:xfrm>
          </p:contentPart>
        </mc:Choice>
        <mc:Fallback xmlns="">
          <p:pic>
            <p:nvPicPr>
              <p:cNvPr id="10" name="Ink 9">
                <a:extLst>
                  <a:ext uri="{FF2B5EF4-FFF2-40B4-BE49-F238E27FC236}">
                    <a16:creationId xmlns:a16="http://schemas.microsoft.com/office/drawing/2014/main" id="{2161195C-8BF4-45E9-B65D-2BE2AD207BFF}"/>
                  </a:ext>
                </a:extLst>
              </p:cNvPr>
              <p:cNvPicPr/>
              <p:nvPr/>
            </p:nvPicPr>
            <p:blipFill>
              <a:blip r:embed="rId12"/>
              <a:stretch>
                <a:fillRect/>
              </a:stretch>
            </p:blipFill>
            <p:spPr>
              <a:xfrm>
                <a:off x="1209211" y="3950082"/>
                <a:ext cx="15249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A26D3CE-D382-430D-BFFA-FC64A17399F9}"/>
                  </a:ext>
                </a:extLst>
              </p14:cNvPr>
              <p14:cNvContentPartPr/>
              <p14:nvPr/>
            </p14:nvContentPartPr>
            <p14:xfrm>
              <a:off x="698011" y="5146722"/>
              <a:ext cx="1433880" cy="45720"/>
            </p14:xfrm>
          </p:contentPart>
        </mc:Choice>
        <mc:Fallback xmlns="">
          <p:pic>
            <p:nvPicPr>
              <p:cNvPr id="11" name="Ink 10">
                <a:extLst>
                  <a:ext uri="{FF2B5EF4-FFF2-40B4-BE49-F238E27FC236}">
                    <a16:creationId xmlns:a16="http://schemas.microsoft.com/office/drawing/2014/main" id="{BA26D3CE-D382-430D-BFFA-FC64A17399F9}"/>
                  </a:ext>
                </a:extLst>
              </p:cNvPr>
              <p:cNvPicPr/>
              <p:nvPr/>
            </p:nvPicPr>
            <p:blipFill>
              <a:blip r:embed="rId14"/>
              <a:stretch>
                <a:fillRect/>
              </a:stretch>
            </p:blipFill>
            <p:spPr>
              <a:xfrm>
                <a:off x="644371" y="5038722"/>
                <a:ext cx="15415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7EB55D2-6CD0-4500-9C97-ED7F84D2BCDB}"/>
                  </a:ext>
                </a:extLst>
              </p14:cNvPr>
              <p14:cNvContentPartPr/>
              <p14:nvPr/>
            </p14:nvContentPartPr>
            <p14:xfrm>
              <a:off x="4417891" y="5208642"/>
              <a:ext cx="1108440" cy="41760"/>
            </p14:xfrm>
          </p:contentPart>
        </mc:Choice>
        <mc:Fallback xmlns="">
          <p:pic>
            <p:nvPicPr>
              <p:cNvPr id="12" name="Ink 11">
                <a:extLst>
                  <a:ext uri="{FF2B5EF4-FFF2-40B4-BE49-F238E27FC236}">
                    <a16:creationId xmlns:a16="http://schemas.microsoft.com/office/drawing/2014/main" id="{F7EB55D2-6CD0-4500-9C97-ED7F84D2BCDB}"/>
                  </a:ext>
                </a:extLst>
              </p:cNvPr>
              <p:cNvPicPr/>
              <p:nvPr/>
            </p:nvPicPr>
            <p:blipFill>
              <a:blip r:embed="rId16"/>
              <a:stretch>
                <a:fillRect/>
              </a:stretch>
            </p:blipFill>
            <p:spPr>
              <a:xfrm>
                <a:off x="4363891" y="5101002"/>
                <a:ext cx="12160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7144C676-81E9-48B6-A2F6-A9D5BA4118ED}"/>
                  </a:ext>
                </a:extLst>
              </p14:cNvPr>
              <p14:cNvContentPartPr/>
              <p14:nvPr/>
            </p14:nvContentPartPr>
            <p14:xfrm>
              <a:off x="749851" y="5948082"/>
              <a:ext cx="4343760" cy="52560"/>
            </p14:xfrm>
          </p:contentPart>
        </mc:Choice>
        <mc:Fallback xmlns="">
          <p:pic>
            <p:nvPicPr>
              <p:cNvPr id="13" name="Ink 12">
                <a:extLst>
                  <a:ext uri="{FF2B5EF4-FFF2-40B4-BE49-F238E27FC236}">
                    <a16:creationId xmlns:a16="http://schemas.microsoft.com/office/drawing/2014/main" id="{7144C676-81E9-48B6-A2F6-A9D5BA4118ED}"/>
                  </a:ext>
                </a:extLst>
              </p:cNvPr>
              <p:cNvPicPr/>
              <p:nvPr/>
            </p:nvPicPr>
            <p:blipFill>
              <a:blip r:embed="rId18"/>
              <a:stretch>
                <a:fillRect/>
              </a:stretch>
            </p:blipFill>
            <p:spPr>
              <a:xfrm>
                <a:off x="696211" y="5840082"/>
                <a:ext cx="4451400" cy="268200"/>
              </a:xfrm>
              <a:prstGeom prst="rect">
                <a:avLst/>
              </a:prstGeom>
            </p:spPr>
          </p:pic>
        </mc:Fallback>
      </mc:AlternateContent>
      <p:sp>
        <p:nvSpPr>
          <p:cNvPr id="14" name="TextBox 13">
            <a:extLst>
              <a:ext uri="{FF2B5EF4-FFF2-40B4-BE49-F238E27FC236}">
                <a16:creationId xmlns:a16="http://schemas.microsoft.com/office/drawing/2014/main" id="{E1305AD0-B400-4029-B7E5-772952722308}"/>
              </a:ext>
            </a:extLst>
          </p:cNvPr>
          <p:cNvSpPr txBox="1"/>
          <p:nvPr/>
        </p:nvSpPr>
        <p:spPr>
          <a:xfrm>
            <a:off x="8198778" y="1263721"/>
            <a:ext cx="3647325"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Modes of Collaboration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Consultancy (easy first step that can lead to other types)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Contract research (well defined and usually financially beneficial to both)</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PPP/Research consortium type (long-term and most beneficial to all parties and society)</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文本框 15">
            <a:extLst>
              <a:ext uri="{FF2B5EF4-FFF2-40B4-BE49-F238E27FC236}">
                <a16:creationId xmlns:a16="http://schemas.microsoft.com/office/drawing/2014/main" id="{01928C14-1AE7-42C1-B06A-9208F14FC9E0}"/>
              </a:ext>
            </a:extLst>
          </p:cNvPr>
          <p:cNvSpPr txBox="1"/>
          <p:nvPr/>
        </p:nvSpPr>
        <p:spPr>
          <a:xfrm>
            <a:off x="180" y="6519446"/>
            <a:ext cx="12191640" cy="338554"/>
          </a:xfrm>
          <a:prstGeom prst="rect">
            <a:avLst/>
          </a:prstGeom>
          <a:noFill/>
        </p:spPr>
        <p:txBody>
          <a:bodyPr wrap="square">
            <a:spAutoFit/>
          </a:bodyPr>
          <a:lstStyle>
            <a:defPPr>
              <a:defRPr lang="zh-CN"/>
            </a:defPPr>
            <a:lvl1pPr algn="ctr">
              <a:defRPr sz="1600" b="0" i="0">
                <a:solidFill>
                  <a:srgbClr val="333333"/>
                </a:solidFill>
                <a:effectLst/>
                <a:latin typeface="Calibri" panose="020F0502020204030204" pitchFamily="34" charset="0"/>
                <a:cs typeface="Calibri" panose="020F0502020204030204" pitchFamily="34" charset="0"/>
              </a:defRPr>
            </a:lvl1pPr>
          </a:lstStyle>
          <a:p>
            <a:r>
              <a:rPr lang="en-US" dirty="0"/>
              <a:t>Pronk, J.; Lee, S.; </a:t>
            </a:r>
            <a:r>
              <a:rPr lang="en-US" dirty="0" err="1"/>
              <a:t>Lievense</a:t>
            </a:r>
            <a:r>
              <a:rPr lang="en-US" dirty="0"/>
              <a:t>, J. </a:t>
            </a:r>
            <a:r>
              <a:rPr lang="en-US" i="1" dirty="0"/>
              <a:t>et al. Nat. </a:t>
            </a:r>
            <a:r>
              <a:rPr lang="en-US" i="1" dirty="0" err="1"/>
              <a:t>Biotechnol</a:t>
            </a:r>
            <a:r>
              <a:rPr lang="en-US" i="1" dirty="0"/>
              <a:t>.</a:t>
            </a:r>
            <a:r>
              <a:rPr lang="en-US" dirty="0"/>
              <a:t> </a:t>
            </a:r>
            <a:r>
              <a:rPr lang="en-US" b="1" dirty="0"/>
              <a:t>2015</a:t>
            </a:r>
            <a:r>
              <a:rPr lang="en-US" dirty="0"/>
              <a:t>, </a:t>
            </a:r>
            <a:r>
              <a:rPr lang="en-US" i="1" dirty="0"/>
              <a:t>33</a:t>
            </a:r>
            <a:r>
              <a:rPr lang="en-US" dirty="0"/>
              <a:t>, 237–240</a:t>
            </a:r>
          </a:p>
        </p:txBody>
      </p:sp>
    </p:spTree>
    <p:extLst>
      <p:ext uri="{BB962C8B-B14F-4D97-AF65-F5344CB8AC3E}">
        <p14:creationId xmlns:p14="http://schemas.microsoft.com/office/powerpoint/2010/main" val="3913006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Exterior of EcoComplex.">
            <a:extLst>
              <a:ext uri="{FF2B5EF4-FFF2-40B4-BE49-F238E27FC236}">
                <a16:creationId xmlns:a16="http://schemas.microsoft.com/office/drawing/2014/main" id="{342EFB5E-278C-4B50-BE7A-1738B613F5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90" y="1659763"/>
            <a:ext cx="6465185" cy="26938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3F4257B-B065-49CB-B921-D865B7139BA4}"/>
              </a:ext>
            </a:extLst>
          </p:cNvPr>
          <p:cNvSpPr txBox="1"/>
          <p:nvPr/>
        </p:nvSpPr>
        <p:spPr>
          <a:xfrm>
            <a:off x="385281" y="4611909"/>
            <a:ext cx="6303194" cy="236988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Rutgers’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EcoComplex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400" b="0" i="0" u="none" strike="noStrike" kern="1200" cap="none" spc="0" normalizeH="0" baseline="0" noProof="0" dirty="0">
                <a:ln>
                  <a:noFill/>
                </a:ln>
                <a:solidFill>
                  <a:srgbClr val="0A0A0A"/>
                </a:solidFill>
                <a:effectLst/>
                <a:uLnTx/>
                <a:uFillTx/>
                <a:latin typeface="robotoregular"/>
                <a:ea typeface="+mn-ea"/>
                <a:cs typeface="+mn-cs"/>
              </a:rPr>
              <a:t>The </a:t>
            </a:r>
            <a:r>
              <a:rPr kumimoji="0" lang="en-US" sz="1400" b="0" i="0" u="none" strike="noStrike" kern="1200" cap="none" spc="0" normalizeH="0" baseline="0" noProof="0" dirty="0" err="1">
                <a:ln>
                  <a:noFill/>
                </a:ln>
                <a:solidFill>
                  <a:srgbClr val="0A0A0A"/>
                </a:solidFill>
                <a:effectLst/>
                <a:uLnTx/>
                <a:uFillTx/>
                <a:latin typeface="robotoregular"/>
                <a:ea typeface="+mn-ea"/>
                <a:cs typeface="+mn-cs"/>
              </a:rPr>
              <a:t>EcoComplex</a:t>
            </a:r>
            <a:r>
              <a:rPr kumimoji="0" lang="en-US" sz="1400" b="0" i="0" u="none" strike="noStrike" kern="1200" cap="none" spc="0" normalizeH="0" baseline="0" noProof="0" dirty="0">
                <a:ln>
                  <a:noFill/>
                </a:ln>
                <a:solidFill>
                  <a:srgbClr val="0A0A0A"/>
                </a:solidFill>
                <a:effectLst/>
                <a:uLnTx/>
                <a:uFillTx/>
                <a:latin typeface="robotoregular"/>
                <a:ea typeface="+mn-ea"/>
                <a:cs typeface="+mn-cs"/>
              </a:rPr>
              <a:t> "Clean Energy Innovation Center" is the state's clean technology and environmental research, outreach and business incubation center. It serves as a university-based hub of information and </a:t>
            </a:r>
            <a:r>
              <a:rPr kumimoji="0" lang="en-US" sz="1400" b="0" i="0" u="none" strike="noStrike" kern="1200" cap="none" spc="0" normalizeH="0" baseline="0" noProof="0" dirty="0">
                <a:ln>
                  <a:noFill/>
                </a:ln>
                <a:solidFill>
                  <a:srgbClr val="0A0A0A"/>
                </a:solidFill>
                <a:effectLst/>
                <a:highlight>
                  <a:srgbClr val="FFFF00"/>
                </a:highlight>
                <a:uLnTx/>
                <a:uFillTx/>
                <a:latin typeface="robotoregular"/>
                <a:ea typeface="+mn-ea"/>
                <a:cs typeface="+mn-cs"/>
              </a:rPr>
              <a:t>resources for industry, academia and government</a:t>
            </a:r>
            <a:r>
              <a:rPr kumimoji="0" lang="en-US" sz="1400" b="0" i="0" u="none" strike="noStrike" kern="1200" cap="none" spc="0" normalizeH="0" baseline="0" noProof="0" dirty="0">
                <a:ln>
                  <a:noFill/>
                </a:ln>
                <a:solidFill>
                  <a:srgbClr val="0A0A0A"/>
                </a:solidFill>
                <a:effectLst/>
                <a:uLnTx/>
                <a:uFillTx/>
                <a:latin typeface="robotoregular"/>
                <a:ea typeface="+mn-ea"/>
                <a:cs typeface="+mn-cs"/>
              </a:rPr>
              <a:t>. The resources at the </a:t>
            </a:r>
            <a:r>
              <a:rPr kumimoji="0" lang="en-US" sz="1400" b="0" i="0" u="none" strike="noStrike" kern="1200" cap="none" spc="0" normalizeH="0" baseline="0" noProof="0" dirty="0" err="1">
                <a:ln>
                  <a:noFill/>
                </a:ln>
                <a:solidFill>
                  <a:srgbClr val="0A0A0A"/>
                </a:solidFill>
                <a:effectLst/>
                <a:uLnTx/>
                <a:uFillTx/>
                <a:latin typeface="robotoregular"/>
                <a:ea typeface="+mn-ea"/>
                <a:cs typeface="+mn-cs"/>
              </a:rPr>
              <a:t>EcoComplex</a:t>
            </a:r>
            <a:r>
              <a:rPr kumimoji="0" lang="en-US" sz="1400" b="0" i="0" u="none" strike="noStrike" kern="1200" cap="none" spc="0" normalizeH="0" baseline="0" noProof="0" dirty="0">
                <a:ln>
                  <a:noFill/>
                </a:ln>
                <a:solidFill>
                  <a:srgbClr val="0A0A0A"/>
                </a:solidFill>
                <a:effectLst/>
                <a:uLnTx/>
                <a:uFillTx/>
                <a:latin typeface="robotoregular"/>
                <a:ea typeface="+mn-ea"/>
                <a:cs typeface="+mn-cs"/>
              </a:rPr>
              <a:t> are designed to facilitate the commercialization of new technologies and business concepts. We believe, </a:t>
            </a:r>
            <a:r>
              <a:rPr kumimoji="0" lang="en-US" sz="1400" b="0" i="0" u="none" strike="noStrike" kern="1200" cap="none" spc="0" normalizeH="0" baseline="0" noProof="0" dirty="0">
                <a:ln>
                  <a:noFill/>
                </a:ln>
                <a:solidFill>
                  <a:srgbClr val="0A0A0A"/>
                </a:solidFill>
                <a:effectLst/>
                <a:highlight>
                  <a:srgbClr val="FFFF00"/>
                </a:highlight>
                <a:uLnTx/>
                <a:uFillTx/>
                <a:latin typeface="robotoregular"/>
                <a:ea typeface="+mn-ea"/>
                <a:cs typeface="+mn-cs"/>
              </a:rPr>
              <a:t>supporting development of clean energy, environmental and controlled environment agriculture related innovations</a:t>
            </a:r>
            <a:r>
              <a:rPr kumimoji="0" lang="en-US" sz="1400" b="0" i="0" u="none" strike="noStrike" kern="1200" cap="none" spc="0" normalizeH="0" baseline="0" noProof="0" dirty="0">
                <a:ln>
                  <a:noFill/>
                </a:ln>
                <a:solidFill>
                  <a:srgbClr val="0A0A0A"/>
                </a:solidFill>
                <a:effectLst/>
                <a:uLnTx/>
                <a:uFillTx/>
                <a:latin typeface="robotoregular"/>
                <a:ea typeface="+mn-ea"/>
                <a:cs typeface="+mn-cs"/>
              </a:rPr>
              <a:t> will contribute to economic growth and overall sustainability of New Jersey”</a:t>
            </a:r>
          </a:p>
          <a:p>
            <a:pPr marL="742950" marR="0" lvl="1"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AC15FCAE-B6C6-4CBC-91B1-F8959789B79B}"/>
              </a:ext>
            </a:extLst>
          </p:cNvPr>
          <p:cNvPicPr>
            <a:picLocks noChangeAspect="1"/>
          </p:cNvPicPr>
          <p:nvPr/>
        </p:nvPicPr>
        <p:blipFill>
          <a:blip r:embed="rId3"/>
          <a:stretch>
            <a:fillRect/>
          </a:stretch>
        </p:blipFill>
        <p:spPr>
          <a:xfrm>
            <a:off x="7099441" y="2218516"/>
            <a:ext cx="4726603" cy="835442"/>
          </a:xfrm>
          <a:prstGeom prst="rect">
            <a:avLst/>
          </a:prstGeom>
        </p:spPr>
      </p:pic>
      <p:sp>
        <p:nvSpPr>
          <p:cNvPr id="12" name="TextBox 11">
            <a:extLst>
              <a:ext uri="{FF2B5EF4-FFF2-40B4-BE49-F238E27FC236}">
                <a16:creationId xmlns:a16="http://schemas.microsoft.com/office/drawing/2014/main" id="{A296288E-DAC8-40D1-9B6E-E8288C99C7B7}"/>
              </a:ext>
            </a:extLst>
          </p:cNvPr>
          <p:cNvSpPr txBox="1"/>
          <p:nvPr/>
        </p:nvSpPr>
        <p:spPr>
          <a:xfrm>
            <a:off x="397950" y="0"/>
            <a:ext cx="11643361"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Harding"/>
                <a:ea typeface="+mn-ea"/>
                <a:cs typeface="+mn-cs"/>
              </a:rPr>
              <a:t>The symbiotic relationship between academia and industry allowed to create business incubation and acceleration centers in academic institutions</a:t>
            </a:r>
          </a:p>
        </p:txBody>
      </p:sp>
      <p:sp>
        <p:nvSpPr>
          <p:cNvPr id="14" name="TextBox 13">
            <a:extLst>
              <a:ext uri="{FF2B5EF4-FFF2-40B4-BE49-F238E27FC236}">
                <a16:creationId xmlns:a16="http://schemas.microsoft.com/office/drawing/2014/main" id="{9761609C-C414-460D-88E3-65004CF19F59}"/>
              </a:ext>
            </a:extLst>
          </p:cNvPr>
          <p:cNvSpPr txBox="1"/>
          <p:nvPr/>
        </p:nvSpPr>
        <p:spPr>
          <a:xfrm>
            <a:off x="7099441" y="3141042"/>
            <a:ext cx="4869269" cy="246221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A0A0A"/>
                </a:solidFill>
                <a:effectLst/>
                <a:uLnTx/>
                <a:uFillTx/>
                <a:latin typeface="robotoregular"/>
                <a:ea typeface="+mn-ea"/>
                <a:cs typeface="+mn-cs"/>
              </a:rPr>
              <a:t>“The Food Innovation Center at Rutgers University is a unique food business incubator and accelerator that is a unit of the </a:t>
            </a:r>
            <a:r>
              <a:rPr kumimoji="0" lang="en-US" sz="1400" b="0" i="0" u="none" strike="noStrike" kern="1200" cap="none" spc="0" normalizeH="0" baseline="0" noProof="0" dirty="0">
                <a:ln>
                  <a:noFill/>
                </a:ln>
                <a:solidFill>
                  <a:srgbClr val="005A7A"/>
                </a:solidFill>
                <a:effectLst/>
                <a:uLnTx/>
                <a:uFillTx/>
                <a:latin typeface="robotoregular"/>
                <a:ea typeface="+mn-ea"/>
                <a:cs typeface="+mn-cs"/>
                <a:hlinkClick r:id="rId4"/>
              </a:rPr>
              <a:t>Rutgers New Jersey Agricultural Experiment Station</a:t>
            </a:r>
            <a:r>
              <a:rPr kumimoji="0" lang="en-US" sz="1400" b="0" i="0" u="none" strike="noStrike" kern="1200" cap="none" spc="0" normalizeH="0" baseline="0" noProof="0" dirty="0">
                <a:ln>
                  <a:noFill/>
                </a:ln>
                <a:solidFill>
                  <a:srgbClr val="0A0A0A"/>
                </a:solidFill>
                <a:effectLst/>
                <a:uLnTx/>
                <a:uFillTx/>
                <a:latin typeface="robotoregular"/>
                <a:ea typeface="+mn-ea"/>
                <a:cs typeface="+mn-cs"/>
              </a:rPr>
              <a:t> (NJAES). The Center supports established </a:t>
            </a:r>
            <a:r>
              <a:rPr kumimoji="0" lang="en-US" sz="1400" b="0" i="0" u="none" strike="noStrike" kern="1200" cap="none" spc="0" normalizeH="0" baseline="0" noProof="0" dirty="0">
                <a:ln>
                  <a:noFill/>
                </a:ln>
                <a:solidFill>
                  <a:srgbClr val="0A0A0A"/>
                </a:solidFill>
                <a:effectLst/>
                <a:highlight>
                  <a:srgbClr val="FFFF00"/>
                </a:highlight>
                <a:uLnTx/>
                <a:uFillTx/>
                <a:latin typeface="robotoregular"/>
                <a:ea typeface="+mn-ea"/>
                <a:cs typeface="+mn-cs"/>
              </a:rPr>
              <a:t>early stage entrepreneurs and existing food companies from concept to commercialization</a:t>
            </a:r>
            <a:r>
              <a:rPr kumimoji="0" lang="en-US" sz="1400" b="0" i="0" u="none" strike="noStrike" kern="1200" cap="none" spc="0" normalizeH="0" baseline="0" noProof="0" dirty="0">
                <a:ln>
                  <a:noFill/>
                </a:ln>
                <a:solidFill>
                  <a:srgbClr val="0A0A0A"/>
                </a:solidFill>
                <a:effectLst/>
                <a:uLnTx/>
                <a:uFillTx/>
                <a:latin typeface="robotoregular"/>
                <a:ea typeface="+mn-ea"/>
                <a:cs typeface="+mn-cs"/>
              </a:rPr>
              <a:t>. Combining years of industry expertise and the advanced technologies offered by Rutgers, </a:t>
            </a:r>
            <a:r>
              <a:rPr kumimoji="0" lang="en-US" sz="1400" b="0" i="0" u="none" strike="noStrike" kern="1200" cap="none" spc="0" normalizeH="0" baseline="0" noProof="0" dirty="0">
                <a:ln>
                  <a:noFill/>
                </a:ln>
                <a:solidFill>
                  <a:srgbClr val="0A0A0A"/>
                </a:solidFill>
                <a:effectLst/>
                <a:highlight>
                  <a:srgbClr val="FFFF00"/>
                </a:highlight>
                <a:uLnTx/>
                <a:uFillTx/>
                <a:latin typeface="robotoregular"/>
                <a:ea typeface="+mn-ea"/>
                <a:cs typeface="+mn-cs"/>
              </a:rPr>
              <a:t>we provide business, marketing, food safety, product design and scale up expertise within FDA and USDA certified facilities </a:t>
            </a:r>
            <a:r>
              <a:rPr kumimoji="0" lang="en-US" sz="1400" b="0" i="0" u="none" strike="noStrike" kern="1200" cap="none" spc="0" normalizeH="0" baseline="0" noProof="0" dirty="0">
                <a:ln>
                  <a:noFill/>
                </a:ln>
                <a:solidFill>
                  <a:srgbClr val="0A0A0A"/>
                </a:solidFill>
                <a:effectLst/>
                <a:uLnTx/>
                <a:uFillTx/>
                <a:latin typeface="robotoregular"/>
                <a:ea typeface="+mn-ea"/>
                <a:cs typeface="+mn-cs"/>
              </a:rPr>
              <a:t>to help companies successfully build and grow their business”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7871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0FB30ED-3A0B-472B-BF45-31E14A670F13}"/>
              </a:ext>
            </a:extLst>
          </p:cNvPr>
          <p:cNvGrpSpPr/>
          <p:nvPr/>
        </p:nvGrpSpPr>
        <p:grpSpPr>
          <a:xfrm>
            <a:off x="2653303" y="1614296"/>
            <a:ext cx="6885395" cy="3629408"/>
            <a:chOff x="2653303" y="2551837"/>
            <a:chExt cx="6885395" cy="3629408"/>
          </a:xfrm>
        </p:grpSpPr>
        <p:sp>
          <p:nvSpPr>
            <p:cNvPr id="3" name="标题 1">
              <a:extLst>
                <a:ext uri="{FF2B5EF4-FFF2-40B4-BE49-F238E27FC236}">
                  <a16:creationId xmlns:a16="http://schemas.microsoft.com/office/drawing/2014/main" id="{138A84D7-C4CF-4F29-8BC3-921F05C08072}"/>
                </a:ext>
              </a:extLst>
            </p:cNvPr>
            <p:cNvSpPr txBox="1">
              <a:spLocks/>
            </p:cNvSpPr>
            <p:nvPr/>
          </p:nvSpPr>
          <p:spPr>
            <a:xfrm>
              <a:off x="2653303" y="2551837"/>
              <a:ext cx="6885395" cy="1754326"/>
            </a:xfrm>
            <a:prstGeom prst="rect">
              <a:avLst/>
            </a:prstGeom>
          </p:spPr>
          <p:txBody>
            <a:bodyPr wrap="square" anchor="ctr">
              <a:spAutoFit/>
            </a:bodyPr>
            <a:lstStyle>
              <a:lvl1pPr algn="l" defTabSz="685800" rtl="0" eaLnBrk="1" latinLnBrk="0" hangingPunct="1">
                <a:lnSpc>
                  <a:spcPct val="90000"/>
                </a:lnSpc>
                <a:spcBef>
                  <a:spcPct val="0"/>
                </a:spcBef>
                <a:buNone/>
                <a:defRPr sz="1800" kern="1200">
                  <a:solidFill>
                    <a:schemeClr val="tx1"/>
                  </a:solidFill>
                  <a:latin typeface="黑体" panose="02010609060101010101" pitchFamily="49" charset="-122"/>
                  <a:ea typeface="黑体" panose="02010609060101010101" pitchFamily="49" charset="-122"/>
                  <a:cs typeface="Arial" panose="020B0604020202020204" pitchFamily="34" charset="0"/>
                </a:defRPr>
              </a:lvl1pPr>
            </a:lstStyle>
            <a:p>
              <a:pPr algn="ctr"/>
              <a:r>
                <a:rPr lang="en-US" sz="4000" b="1" dirty="0">
                  <a:latin typeface="Calibri" panose="020F0502020204030204" pitchFamily="34" charset="0"/>
                  <a:cs typeface="Calibri" panose="020F0502020204030204" pitchFamily="34" charset="0"/>
                </a:rPr>
                <a:t>Thank you for your attention!</a:t>
              </a:r>
            </a:p>
            <a:p>
              <a:pPr algn="ctr"/>
              <a:endParaRPr lang="en-US" sz="4000" dirty="0">
                <a:latin typeface="Calibri" panose="020F0502020204030204" pitchFamily="34" charset="0"/>
                <a:cs typeface="Calibri" panose="020F0502020204030204" pitchFamily="34" charset="0"/>
              </a:endParaRPr>
            </a:p>
            <a:p>
              <a:pPr algn="ctr"/>
              <a:r>
                <a:rPr lang="en-US" sz="4000" dirty="0">
                  <a:latin typeface="Calibri" panose="020F0502020204030204" pitchFamily="34" charset="0"/>
                  <a:cs typeface="Calibri" panose="020F0502020204030204" pitchFamily="34" charset="0"/>
                </a:rPr>
                <a:t>Any Questions?</a:t>
              </a:r>
            </a:p>
          </p:txBody>
        </p:sp>
        <p:pic>
          <p:nvPicPr>
            <p:cNvPr id="1026" name="Picture 2" descr="How to Use Open-Ended Survey Questions +25 Examples | SurveyLegend">
              <a:extLst>
                <a:ext uri="{FF2B5EF4-FFF2-40B4-BE49-F238E27FC236}">
                  <a16:creationId xmlns:a16="http://schemas.microsoft.com/office/drawing/2014/main" id="{10785E63-4CC3-417A-82A1-3D6021E1AD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5825" y="4552470"/>
              <a:ext cx="2800350" cy="162877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灯片编号占位符 4">
            <a:extLst>
              <a:ext uri="{FF2B5EF4-FFF2-40B4-BE49-F238E27FC236}">
                <a16:creationId xmlns:a16="http://schemas.microsoft.com/office/drawing/2014/main" id="{80EA3671-B681-4939-9227-A0E2B2727F72}"/>
              </a:ext>
            </a:extLst>
          </p:cNvPr>
          <p:cNvSpPr>
            <a:spLocks noGrp="1"/>
          </p:cNvSpPr>
          <p:nvPr>
            <p:ph type="sldNum" sz="quarter" idx="12"/>
          </p:nvPr>
        </p:nvSpPr>
        <p:spPr/>
        <p:txBody>
          <a:bodyPr/>
          <a:lstStyle/>
          <a:p>
            <a:fld id="{6D9DF85F-1F7D-475C-AD8A-EC0EB92CD050}" type="slidenum">
              <a:rPr lang="en-US" smtClean="0"/>
              <a:pPr/>
              <a:t>35</a:t>
            </a:fld>
            <a:endParaRPr lang="en-US"/>
          </a:p>
        </p:txBody>
      </p:sp>
    </p:spTree>
    <p:extLst>
      <p:ext uri="{BB962C8B-B14F-4D97-AF65-F5344CB8AC3E}">
        <p14:creationId xmlns:p14="http://schemas.microsoft.com/office/powerpoint/2010/main" val="2270820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9277"/>
            <a:ext cx="10515600" cy="1325563"/>
          </a:xfrm>
        </p:spPr>
        <p:txBody>
          <a:bodyPr/>
          <a:lstStyle/>
          <a:p>
            <a:pPr algn="ctr"/>
            <a:r>
              <a:rPr lang="en-US" b="1" dirty="0"/>
              <a:t>Types of mentoring</a:t>
            </a:r>
          </a:p>
        </p:txBody>
      </p:sp>
      <p:pic>
        <p:nvPicPr>
          <p:cNvPr id="4" name="Content Placeholder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8249" y="4935970"/>
            <a:ext cx="4096021" cy="1778618"/>
          </a:xfrm>
          <a:prstGeom prst="rect">
            <a:avLst/>
          </a:prstGeom>
        </p:spPr>
      </p:pic>
      <p:cxnSp>
        <p:nvCxnSpPr>
          <p:cNvPr id="6" name="Straight Arrow Connector 5"/>
          <p:cNvCxnSpPr/>
          <p:nvPr/>
        </p:nvCxnSpPr>
        <p:spPr>
          <a:xfrm flipH="1">
            <a:off x="1844299" y="1286359"/>
            <a:ext cx="3850704" cy="1495554"/>
          </a:xfrm>
          <a:prstGeom prst="straightConnector1">
            <a:avLst/>
          </a:prstGeom>
          <a:ln w="57150">
            <a:solidFill>
              <a:srgbClr val="99E2D4"/>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13054" y="2836478"/>
            <a:ext cx="3506539" cy="1649572"/>
          </a:xfrm>
          <a:prstGeom prst="rect">
            <a:avLst/>
          </a:prstGeom>
          <a:solidFill>
            <a:srgbClr val="99E2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Professors mentoring graduate/undergraduate students</a:t>
            </a:r>
          </a:p>
        </p:txBody>
      </p:sp>
      <p:sp>
        <p:nvSpPr>
          <p:cNvPr id="11" name="Rectangle 10"/>
          <p:cNvSpPr/>
          <p:nvPr/>
        </p:nvSpPr>
        <p:spPr>
          <a:xfrm>
            <a:off x="4220658" y="3091912"/>
            <a:ext cx="3506539" cy="1649572"/>
          </a:xfrm>
          <a:prstGeom prst="rect">
            <a:avLst/>
          </a:prstGeom>
          <a:solidFill>
            <a:srgbClr val="99E2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Postdocs mentoring graduate/undergraduate students</a:t>
            </a:r>
          </a:p>
        </p:txBody>
      </p:sp>
      <p:sp>
        <p:nvSpPr>
          <p:cNvPr id="12" name="Rectangle 11"/>
          <p:cNvSpPr/>
          <p:nvPr/>
        </p:nvSpPr>
        <p:spPr>
          <a:xfrm>
            <a:off x="8228263" y="2988878"/>
            <a:ext cx="3506539" cy="1649572"/>
          </a:xfrm>
          <a:prstGeom prst="rect">
            <a:avLst/>
          </a:prstGeom>
          <a:solidFill>
            <a:srgbClr val="99E2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Established professor mentoring junior faculty members</a:t>
            </a:r>
          </a:p>
        </p:txBody>
      </p:sp>
      <p:cxnSp>
        <p:nvCxnSpPr>
          <p:cNvPr id="13" name="Straight Arrow Connector 12"/>
          <p:cNvCxnSpPr>
            <a:endCxn id="11" idx="0"/>
          </p:cNvCxnSpPr>
          <p:nvPr/>
        </p:nvCxnSpPr>
        <p:spPr>
          <a:xfrm>
            <a:off x="5973927" y="1286359"/>
            <a:ext cx="1" cy="1805553"/>
          </a:xfrm>
          <a:prstGeom prst="straightConnector1">
            <a:avLst/>
          </a:prstGeom>
          <a:ln w="57150">
            <a:solidFill>
              <a:srgbClr val="99E2D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374925" y="1286359"/>
            <a:ext cx="3606607" cy="1611067"/>
          </a:xfrm>
          <a:prstGeom prst="straightConnector1">
            <a:avLst/>
          </a:prstGeom>
          <a:ln w="57150">
            <a:solidFill>
              <a:srgbClr val="99E2D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344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676" y="171693"/>
            <a:ext cx="10515600" cy="1325563"/>
          </a:xfrm>
        </p:spPr>
        <p:txBody>
          <a:bodyPr/>
          <a:lstStyle/>
          <a:p>
            <a:r>
              <a:rPr lang="en-US" dirty="0"/>
              <a:t>1. Professor mentoring graduate students</a:t>
            </a:r>
          </a:p>
        </p:txBody>
      </p:sp>
      <p:sp>
        <p:nvSpPr>
          <p:cNvPr id="4" name="Content Placeholder 2"/>
          <p:cNvSpPr>
            <a:spLocks noGrp="1"/>
          </p:cNvSpPr>
          <p:nvPr>
            <p:ph idx="1"/>
          </p:nvPr>
        </p:nvSpPr>
        <p:spPr>
          <a:xfrm>
            <a:off x="754146" y="1348026"/>
            <a:ext cx="10515600" cy="5160963"/>
          </a:xfrm>
        </p:spPr>
        <p:txBody>
          <a:bodyPr>
            <a:noAutofit/>
          </a:bodyPr>
          <a:lstStyle/>
          <a:p>
            <a:pPr marL="0" indent="0">
              <a:lnSpc>
                <a:spcPct val="100000"/>
              </a:lnSpc>
              <a:buNone/>
            </a:pPr>
            <a:r>
              <a:rPr lang="en-US" sz="3200" dirty="0">
                <a:solidFill>
                  <a:prstClr val="black"/>
                </a:solidFill>
                <a:latin typeface="Calibri Light" panose="020F0302020204030204"/>
              </a:rPr>
              <a:t>Four themes of mentoring relationships</a:t>
            </a:r>
          </a:p>
          <a:p>
            <a:pPr>
              <a:lnSpc>
                <a:spcPct val="100000"/>
              </a:lnSpc>
              <a:spcBef>
                <a:spcPts val="600"/>
              </a:spcBef>
            </a:pPr>
            <a:r>
              <a:rPr lang="en-US" sz="2400" dirty="0"/>
              <a:t>Faculty as Advisor</a:t>
            </a:r>
          </a:p>
          <a:p>
            <a:pPr>
              <a:lnSpc>
                <a:spcPct val="100000"/>
              </a:lnSpc>
              <a:spcBef>
                <a:spcPts val="600"/>
              </a:spcBef>
            </a:pPr>
            <a:r>
              <a:rPr lang="en-US" sz="2400" dirty="0"/>
              <a:t>Faculty as Instructor</a:t>
            </a:r>
          </a:p>
          <a:p>
            <a:pPr>
              <a:lnSpc>
                <a:spcPct val="100000"/>
              </a:lnSpc>
              <a:spcBef>
                <a:spcPts val="600"/>
              </a:spcBef>
            </a:pPr>
            <a:r>
              <a:rPr lang="en-US" sz="2400" dirty="0"/>
              <a:t>Faculty as Employer</a:t>
            </a:r>
          </a:p>
          <a:p>
            <a:pPr>
              <a:lnSpc>
                <a:spcPct val="100000"/>
              </a:lnSpc>
              <a:spcBef>
                <a:spcPts val="600"/>
              </a:spcBef>
            </a:pPr>
            <a:r>
              <a:rPr lang="en-US" sz="2400" dirty="0"/>
              <a:t>Faculty as Agent of Socialization</a:t>
            </a:r>
          </a:p>
          <a:p>
            <a:pPr>
              <a:lnSpc>
                <a:spcPct val="100000"/>
              </a:lnSpc>
            </a:pPr>
            <a:endParaRPr lang="en-US" sz="2400" dirty="0"/>
          </a:p>
          <a:p>
            <a:pPr marL="0" indent="0">
              <a:lnSpc>
                <a:spcPct val="100000"/>
              </a:lnSpc>
              <a:buNone/>
            </a:pPr>
            <a:r>
              <a:rPr lang="en-US" sz="3200" dirty="0">
                <a:latin typeface="+mj-lt"/>
              </a:rPr>
              <a:t>What mentoring does not involve</a:t>
            </a:r>
          </a:p>
          <a:p>
            <a:r>
              <a:rPr lang="en-US" sz="2400" dirty="0"/>
              <a:t>Setting goals for or managing the mentee’s career</a:t>
            </a:r>
          </a:p>
          <a:p>
            <a:r>
              <a:rPr lang="en-US" sz="2400" dirty="0"/>
              <a:t>Doing work for the mentee</a:t>
            </a:r>
          </a:p>
          <a:p>
            <a:pPr>
              <a:lnSpc>
                <a:spcPct val="100000"/>
              </a:lnSpc>
            </a:pPr>
            <a:endParaRPr lang="en-US" sz="2400" dirty="0"/>
          </a:p>
          <a:p>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6235" y="1636741"/>
            <a:ext cx="4700188" cy="3756486"/>
          </a:xfrm>
          <a:prstGeom prst="rect">
            <a:avLst/>
          </a:prstGeom>
        </p:spPr>
      </p:pic>
      <p:sp>
        <p:nvSpPr>
          <p:cNvPr id="3" name="Rectangle 2"/>
          <p:cNvSpPr/>
          <p:nvPr/>
        </p:nvSpPr>
        <p:spPr>
          <a:xfrm>
            <a:off x="0" y="6519446"/>
            <a:ext cx="12192000" cy="338554"/>
          </a:xfrm>
          <a:prstGeom prst="rect">
            <a:avLst/>
          </a:prstGeom>
        </p:spPr>
        <p:txBody>
          <a:bodyPr wrap="square">
            <a:spAutoFit/>
          </a:bodyPr>
          <a:lstStyle/>
          <a:p>
            <a:pPr algn="ctr"/>
            <a:r>
              <a:rPr lang="en-US" sz="1600" dirty="0">
                <a:solidFill>
                  <a:srgbClr val="222222"/>
                </a:solidFill>
              </a:rPr>
              <a:t>Lechuga, V. Faculty-Graduate Student Mentoring Relationships: Mentors’ Perceived Roles And Responsibilities. </a:t>
            </a:r>
            <a:r>
              <a:rPr lang="en-US" sz="1600" i="1" dirty="0">
                <a:solidFill>
                  <a:srgbClr val="222222"/>
                </a:solidFill>
              </a:rPr>
              <a:t>High Educ </a:t>
            </a:r>
            <a:r>
              <a:rPr lang="en-US" sz="1600" b="1" dirty="0">
                <a:solidFill>
                  <a:srgbClr val="222222"/>
                </a:solidFill>
              </a:rPr>
              <a:t>2011</a:t>
            </a:r>
            <a:r>
              <a:rPr lang="en-US" sz="1600" dirty="0">
                <a:solidFill>
                  <a:srgbClr val="222222"/>
                </a:solidFill>
              </a:rPr>
              <a:t>, </a:t>
            </a:r>
            <a:r>
              <a:rPr lang="en-US" sz="1600" i="1" dirty="0">
                <a:solidFill>
                  <a:srgbClr val="222222"/>
                </a:solidFill>
              </a:rPr>
              <a:t>62</a:t>
            </a:r>
            <a:r>
              <a:rPr lang="en-US" sz="1600" dirty="0">
                <a:solidFill>
                  <a:srgbClr val="222222"/>
                </a:solidFill>
              </a:rPr>
              <a:t>, 757-771</a:t>
            </a:r>
          </a:p>
        </p:txBody>
      </p:sp>
    </p:spTree>
    <p:extLst>
      <p:ext uri="{BB962C8B-B14F-4D97-AF65-F5344CB8AC3E}">
        <p14:creationId xmlns:p14="http://schemas.microsoft.com/office/powerpoint/2010/main" val="297859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udy Fields Stock Illustrations – 331 Study Fields Stock Illustrations,  Vectors &amp;a"/>
          <p:cNvPicPr>
            <a:picLocks noChangeAspect="1" noChangeArrowheads="1"/>
          </p:cNvPicPr>
          <p:nvPr/>
        </p:nvPicPr>
        <p:blipFill rotWithShape="1">
          <a:blip r:embed="rId3">
            <a:extLst>
              <a:ext uri="{28A0092B-C50C-407E-A947-70E740481C1C}">
                <a14:useLocalDpi xmlns:a14="http://schemas.microsoft.com/office/drawing/2010/main" val="0"/>
              </a:ext>
            </a:extLst>
          </a:blip>
          <a:srcRect r="26181" b="9694"/>
          <a:stretch/>
        </p:blipFill>
        <p:spPr bwMode="auto">
          <a:xfrm>
            <a:off x="2446842" y="1395413"/>
            <a:ext cx="2779882" cy="263949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 a Postdoc Right for You? – Thesislink"/>
          <p:cNvPicPr>
            <a:picLocks noChangeAspect="1" noChangeArrowheads="1"/>
          </p:cNvPicPr>
          <p:nvPr/>
        </p:nvPicPr>
        <p:blipFill rotWithShape="1">
          <a:blip r:embed="rId4">
            <a:extLst>
              <a:ext uri="{28A0092B-C50C-407E-A947-70E740481C1C}">
                <a14:useLocalDpi xmlns:a14="http://schemas.microsoft.com/office/drawing/2010/main" val="0"/>
              </a:ext>
            </a:extLst>
          </a:blip>
          <a:srcRect l="1596" t="2997" r="30502" b="5593"/>
          <a:stretch/>
        </p:blipFill>
        <p:spPr bwMode="auto">
          <a:xfrm>
            <a:off x="5703376" y="4194559"/>
            <a:ext cx="4133048" cy="218973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p:cNvSpPr>
            <a:spLocks noGrp="1"/>
          </p:cNvSpPr>
          <p:nvPr>
            <p:ph idx="1"/>
          </p:nvPr>
        </p:nvSpPr>
        <p:spPr>
          <a:xfrm>
            <a:off x="681932" y="1523551"/>
            <a:ext cx="10515600" cy="878684"/>
          </a:xfrm>
        </p:spPr>
        <p:txBody>
          <a:bodyPr>
            <a:normAutofit/>
          </a:bodyPr>
          <a:lstStyle/>
          <a:p>
            <a:pPr marL="0" indent="0">
              <a:lnSpc>
                <a:spcPct val="100000"/>
              </a:lnSpc>
              <a:buNone/>
            </a:pPr>
            <a:endParaRPr lang="en-US" sz="800" dirty="0">
              <a:latin typeface="+mj-lt"/>
            </a:endParaRPr>
          </a:p>
          <a:p>
            <a:pPr>
              <a:lnSpc>
                <a:spcPct val="100000"/>
              </a:lnSpc>
              <a:spcBef>
                <a:spcPts val="400"/>
              </a:spcBef>
            </a:pPr>
            <a:r>
              <a:rPr lang="en-US" dirty="0"/>
              <a:t>Study field			</a:t>
            </a:r>
          </a:p>
          <a:p>
            <a:endParaRPr lang="en-US" dirty="0"/>
          </a:p>
          <a:p>
            <a:endParaRPr lang="en-US" dirty="0"/>
          </a:p>
        </p:txBody>
      </p:sp>
      <p:sp>
        <p:nvSpPr>
          <p:cNvPr id="10" name="TextBox 9"/>
          <p:cNvSpPr txBox="1"/>
          <p:nvPr/>
        </p:nvSpPr>
        <p:spPr>
          <a:xfrm>
            <a:off x="2306665" y="526941"/>
            <a:ext cx="757867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Light" panose="020F0302020204030204"/>
                <a:ea typeface="+mn-ea"/>
                <a:cs typeface="+mn-cs"/>
              </a:rPr>
              <a:t>Mentoring may depend on,</a:t>
            </a:r>
          </a:p>
        </p:txBody>
      </p:sp>
      <p:sp>
        <p:nvSpPr>
          <p:cNvPr id="11" name="Content Placeholder 6"/>
          <p:cNvSpPr txBox="1">
            <a:spLocks/>
          </p:cNvSpPr>
          <p:nvPr/>
        </p:nvSpPr>
        <p:spPr>
          <a:xfrm>
            <a:off x="3071345" y="2289332"/>
            <a:ext cx="4834080" cy="24489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400"/>
              </a:spcBef>
              <a:spcAft>
                <a:spcPts val="0"/>
              </a:spcAft>
              <a:buClrTx/>
              <a:buSzTx/>
              <a:buFont typeface="Courier New" charset="0"/>
              <a:buChar char="o"/>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Experience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(Tenure vs Non-tenure)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400"/>
              </a:spcBef>
              <a:spcAft>
                <a:spcPts val="0"/>
              </a:spcAft>
              <a:buClrTx/>
              <a:buSzTx/>
              <a:buFont typeface="Courier New" charset="0"/>
              <a:buChar char="o"/>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Age</a:t>
            </a:r>
          </a:p>
          <a:p>
            <a:pPr marL="228600" marR="0" lvl="0" indent="-228600" algn="l" defTabSz="914400" rtl="0" eaLnBrk="1" fontAlgn="auto" latinLnBrk="0" hangingPunct="1">
              <a:lnSpc>
                <a:spcPct val="100000"/>
              </a:lnSpc>
              <a:spcBef>
                <a:spcPts val="400"/>
              </a:spcBef>
              <a:spcAft>
                <a:spcPts val="0"/>
              </a:spcAft>
              <a:buClrTx/>
              <a:buSzTx/>
              <a:buFont typeface="Courier New" charset="0"/>
              <a:buChar char="o"/>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Gender</a:t>
            </a:r>
          </a:p>
          <a:p>
            <a:pPr marL="228600" marR="0" lvl="0" indent="-228600" algn="l" defTabSz="914400" rtl="0" eaLnBrk="1" fontAlgn="auto" latinLnBrk="0" hangingPunct="1">
              <a:lnSpc>
                <a:spcPct val="100000"/>
              </a:lnSpc>
              <a:spcBef>
                <a:spcPts val="400"/>
              </a:spcBef>
              <a:spcAft>
                <a:spcPts val="0"/>
              </a:spcAft>
              <a:buClrTx/>
              <a:buSzTx/>
              <a:buFont typeface="Courier New" charset="0"/>
              <a:buChar char="o"/>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Ethnical/ cultural background</a:t>
            </a:r>
          </a:p>
          <a:p>
            <a:pPr marL="228600" marR="0" lvl="0" indent="-228600" algn="l" defTabSz="914400" rtl="0" eaLnBrk="1" fontAlgn="auto" latinLnBrk="0" hangingPunct="1">
              <a:lnSpc>
                <a:spcPct val="100000"/>
              </a:lnSpc>
              <a:spcBef>
                <a:spcPts val="400"/>
              </a:spcBef>
              <a:spcAft>
                <a:spcPts val="0"/>
              </a:spcAft>
              <a:buClrTx/>
              <a:buSzTx/>
              <a:buFont typeface="Arial"/>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Content Placeholder 6"/>
          <p:cNvSpPr txBox="1">
            <a:spLocks/>
          </p:cNvSpPr>
          <p:nvPr/>
        </p:nvSpPr>
        <p:spPr>
          <a:xfrm>
            <a:off x="1046236" y="2857512"/>
            <a:ext cx="10515600" cy="8786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endPar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28600" marR="0" lvl="0" indent="-228600" algn="l" defTabSz="914400" rtl="0" eaLnBrk="1" fontAlgn="auto" latinLnBrk="0" hangingPunct="1">
              <a:lnSpc>
                <a:spcPct val="100000"/>
              </a:lnSpc>
              <a:spcBef>
                <a:spcPts val="4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Mentor’s</a:t>
            </a: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Content Placeholder 6"/>
          <p:cNvSpPr txBox="1">
            <a:spLocks/>
          </p:cNvSpPr>
          <p:nvPr/>
        </p:nvSpPr>
        <p:spPr>
          <a:xfrm>
            <a:off x="1423257" y="4748239"/>
            <a:ext cx="10515600" cy="8786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endPar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28600" marR="0" lvl="0" indent="-228600" algn="l" defTabSz="914400" rtl="0" eaLnBrk="1" fontAlgn="auto" latinLnBrk="0" hangingPunct="1">
              <a:lnSpc>
                <a:spcPct val="100000"/>
              </a:lnSpc>
              <a:spcBef>
                <a:spcPts val="4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Student’s education Level</a:t>
            </a: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Content Placeholder 6"/>
          <p:cNvSpPr txBox="1">
            <a:spLocks/>
          </p:cNvSpPr>
          <p:nvPr/>
        </p:nvSpPr>
        <p:spPr>
          <a:xfrm>
            <a:off x="8737172" y="2833094"/>
            <a:ext cx="2296328" cy="8786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endParaRPr kumimoji="0" lang="en-US" sz="8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28600" marR="0" lvl="0" indent="-228600" algn="l" defTabSz="914400" rtl="0" eaLnBrk="1" fontAlgn="auto" latinLnBrk="0" hangingPunct="1">
              <a:lnSpc>
                <a:spcPct val="100000"/>
              </a:lnSpc>
              <a:spcBef>
                <a:spcPts val="4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Student’s</a:t>
            </a: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ight Brace 15"/>
          <p:cNvSpPr/>
          <p:nvPr/>
        </p:nvSpPr>
        <p:spPr>
          <a:xfrm>
            <a:off x="7905425" y="2226423"/>
            <a:ext cx="624503" cy="2068554"/>
          </a:xfrm>
          <a:prstGeom prst="rightBrace">
            <a:avLst/>
          </a:prstGeom>
          <a:ln>
            <a:solidFill>
              <a:srgbClr val="52B69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18"/>
          <p:cNvSpPr/>
          <p:nvPr/>
        </p:nvSpPr>
        <p:spPr>
          <a:xfrm>
            <a:off x="126572" y="6524431"/>
            <a:ext cx="11938856" cy="338554"/>
          </a:xfrm>
          <a:prstGeom prst="rect">
            <a:avLst/>
          </a:prstGeom>
        </p:spPr>
        <p:txBody>
          <a:bodyPr wrap="square">
            <a:spAutoFit/>
          </a:bodyPr>
          <a:lstStyle/>
          <a:p>
            <a:pPr algn="ctr"/>
            <a:r>
              <a:rPr lang="en-US" sz="1600" dirty="0">
                <a:solidFill>
                  <a:srgbClr val="222222"/>
                </a:solidFill>
              </a:rPr>
              <a:t>Pearson, M. &amp; Brew, A. (2002). Research training and supervision development. Studies in Higher Education, 27(1), 135–150.</a:t>
            </a:r>
          </a:p>
        </p:txBody>
      </p:sp>
      <p:sp>
        <p:nvSpPr>
          <p:cNvPr id="2" name="AutoShape 2" descr=" Numbers That Explain Why STEM Diversity Matters to A"/>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p:cNvPicPr>
            <a:picLocks noChangeAspect="1"/>
          </p:cNvPicPr>
          <p:nvPr/>
        </p:nvPicPr>
        <p:blipFill>
          <a:blip r:embed="rId5"/>
          <a:stretch>
            <a:fillRect/>
          </a:stretch>
        </p:blipFill>
        <p:spPr>
          <a:xfrm>
            <a:off x="8786245" y="304800"/>
            <a:ext cx="3124200" cy="2603500"/>
          </a:xfrm>
          <a:prstGeom prst="rect">
            <a:avLst/>
          </a:prstGeom>
        </p:spPr>
      </p:pic>
    </p:spTree>
    <p:extLst>
      <p:ext uri="{BB962C8B-B14F-4D97-AF65-F5344CB8AC3E}">
        <p14:creationId xmlns:p14="http://schemas.microsoft.com/office/powerpoint/2010/main" val="55451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9" presetClass="exit" presetSubtype="0" fill="hold" nodeType="withEffect">
                                  <p:stCondLst>
                                    <p:cond delay="0"/>
                                  </p:stCondLst>
                                  <p:childTnLst>
                                    <p:animEffect transition="out" filter="dissolve">
                                      <p:cBhvr>
                                        <p:cTn id="9" dur="10"/>
                                        <p:tgtEl>
                                          <p:spTgt spid="1026"/>
                                        </p:tgtEl>
                                      </p:cBhvr>
                                    </p:animEffect>
                                    <p:set>
                                      <p:cBhvr>
                                        <p:cTn id="10" dur="1" fill="hold">
                                          <p:stCondLst>
                                            <p:cond delay="9"/>
                                          </p:stCondLst>
                                        </p:cTn>
                                        <p:tgtEl>
                                          <p:spTgt spid="1026"/>
                                        </p:tgtEl>
                                        <p:attrNameLst>
                                          <p:attrName>style.visibility</p:attrName>
                                        </p:attrNameLst>
                                      </p:cBhvr>
                                      <p:to>
                                        <p:strVal val="hidden"/>
                                      </p:to>
                                    </p:se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9"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par>
                                <p:cTn id="22" presetID="9" presetClass="entr" presetSubtype="0" fill="hold" nodeType="withEffect">
                                  <p:stCondLst>
                                    <p:cond delay="0"/>
                                  </p:stCondLst>
                                  <p:childTnLst>
                                    <p:set>
                                      <p:cBhvr>
                                        <p:cTn id="23" dur="1" fill="hold">
                                          <p:stCondLst>
                                            <p:cond delay="0"/>
                                          </p:stCondLst>
                                        </p:cTn>
                                        <p:tgtEl>
                                          <p:spTgt spid="6146"/>
                                        </p:tgtEl>
                                        <p:attrNameLst>
                                          <p:attrName>style.visibility</p:attrName>
                                        </p:attrNameLst>
                                      </p:cBhvr>
                                      <p:to>
                                        <p:strVal val="visible"/>
                                      </p:to>
                                    </p:set>
                                    <p:animEffect transition="in" filter="dissolve">
                                      <p:cBhvr>
                                        <p:cTn id="24" dur="500"/>
                                        <p:tgtEl>
                                          <p:spTgt spid="6146"/>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12"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strips(downLeft)">
                                      <p:cBhvr>
                                        <p:cTn id="29" dur="500"/>
                                        <p:tgtEl>
                                          <p:spTgt spid="16"/>
                                        </p:tgtEl>
                                      </p:cBhvr>
                                    </p:animEffect>
                                  </p:childTnLst>
                                </p:cTn>
                              </p:par>
                              <p:par>
                                <p:cTn id="30" presetID="18" presetClass="entr" presetSubtype="12"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strips(downLeft)">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llustrated metaphors for the Postgraduate Research Experience [or  persu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7363" y="3185642"/>
            <a:ext cx="4878622" cy="36589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Best practices of mentoring</a:t>
            </a:r>
          </a:p>
        </p:txBody>
      </p:sp>
      <p:sp>
        <p:nvSpPr>
          <p:cNvPr id="3" name="Content Placeholder 2"/>
          <p:cNvSpPr>
            <a:spLocks noGrp="1"/>
          </p:cNvSpPr>
          <p:nvPr>
            <p:ph idx="1"/>
          </p:nvPr>
        </p:nvSpPr>
        <p:spPr>
          <a:xfrm>
            <a:off x="1210152" y="1822433"/>
            <a:ext cx="10961077" cy="4727697"/>
          </a:xfrm>
        </p:spPr>
        <p:txBody>
          <a:bodyPr/>
          <a:lstStyle/>
          <a:p>
            <a:r>
              <a:rPr lang="en-US" dirty="0"/>
              <a:t>Communicate with students</a:t>
            </a:r>
          </a:p>
          <a:p>
            <a:r>
              <a:rPr lang="en-US" dirty="0"/>
              <a:t>Demystify graduate school</a:t>
            </a:r>
          </a:p>
          <a:p>
            <a:r>
              <a:rPr lang="en-US" dirty="0"/>
              <a:t>Provide constructive and supportive feedback</a:t>
            </a:r>
          </a:p>
          <a:p>
            <a:r>
              <a:rPr lang="en-US" dirty="0"/>
              <a:t>Provide encouragement</a:t>
            </a:r>
          </a:p>
          <a:p>
            <a:r>
              <a:rPr lang="en-US" dirty="0"/>
              <a:t>Treat students with respect</a:t>
            </a:r>
          </a:p>
          <a:p>
            <a:r>
              <a:rPr lang="en-US" dirty="0"/>
              <a:t>Provide a personal touch</a:t>
            </a:r>
          </a:p>
          <a:p>
            <a:endParaRPr lang="en-US" dirty="0"/>
          </a:p>
        </p:txBody>
      </p:sp>
      <p:pic>
        <p:nvPicPr>
          <p:cNvPr id="2050" name="Picture 2" descr=" Effective Communication Techniques Everyone Should Know "/>
          <p:cNvPicPr>
            <a:picLocks noChangeAspect="1" noChangeArrowheads="1"/>
          </p:cNvPicPr>
          <p:nvPr/>
        </p:nvPicPr>
        <p:blipFill rotWithShape="1">
          <a:blip r:embed="rId4">
            <a:extLst>
              <a:ext uri="{28A0092B-C50C-407E-A947-70E740481C1C}">
                <a14:useLocalDpi xmlns:a14="http://schemas.microsoft.com/office/drawing/2010/main" val="0"/>
              </a:ext>
            </a:extLst>
          </a:blip>
          <a:srcRect l="21248" r="23923" b="2382"/>
          <a:stretch/>
        </p:blipFill>
        <p:spPr bwMode="auto">
          <a:xfrm>
            <a:off x="7636674" y="719603"/>
            <a:ext cx="1987063" cy="144132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0 Ways to Create a Culture of Encouragement at W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1193" y="2529424"/>
            <a:ext cx="2307464" cy="163060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83770" y="6522832"/>
            <a:ext cx="11024460" cy="338554"/>
          </a:xfrm>
          <a:prstGeom prst="rect">
            <a:avLst/>
          </a:prstGeom>
        </p:spPr>
        <p:txBody>
          <a:bodyPr wrap="square">
            <a:spAutoFit/>
          </a:bodyPr>
          <a:lstStyle/>
          <a:p>
            <a:pPr algn="ctr"/>
            <a:r>
              <a:rPr lang="en-US" sz="1600" dirty="0">
                <a:solidFill>
                  <a:srgbClr val="222222"/>
                </a:solidFill>
                <a:hlinkClick r:id="rId6"/>
              </a:rPr>
              <a:t>https://www.mcgill.ca/gradsupervision/supervisors/roles-and-responsibilities/mentoring</a:t>
            </a:r>
            <a:endParaRPr lang="en-US" sz="1600" dirty="0">
              <a:solidFill>
                <a:srgbClr val="222222"/>
              </a:solidFill>
            </a:endParaRPr>
          </a:p>
        </p:txBody>
      </p:sp>
    </p:spTree>
    <p:extLst>
      <p:ext uri="{BB962C8B-B14F-4D97-AF65-F5344CB8AC3E}">
        <p14:creationId xmlns:p14="http://schemas.microsoft.com/office/powerpoint/2010/main" val="149945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678" y="355182"/>
            <a:ext cx="11766599" cy="1325563"/>
          </a:xfrm>
        </p:spPr>
        <p:txBody>
          <a:bodyPr>
            <a:normAutofit/>
          </a:bodyPr>
          <a:lstStyle/>
          <a:p>
            <a:r>
              <a:rPr lang="en-US" sz="4000" dirty="0"/>
              <a:t>2. Mentoring relationships between doctoral students and postdocs</a:t>
            </a:r>
          </a:p>
        </p:txBody>
      </p:sp>
      <p:sp>
        <p:nvSpPr>
          <p:cNvPr id="4" name="TextBox 3"/>
          <p:cNvSpPr txBox="1"/>
          <p:nvPr/>
        </p:nvSpPr>
        <p:spPr>
          <a:xfrm>
            <a:off x="5114300" y="1956127"/>
            <a:ext cx="4044914" cy="646942"/>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Principal Investigator</a:t>
            </a:r>
          </a:p>
        </p:txBody>
      </p:sp>
      <p:sp>
        <p:nvSpPr>
          <p:cNvPr id="5" name="TextBox 4"/>
          <p:cNvSpPr txBox="1"/>
          <p:nvPr/>
        </p:nvSpPr>
        <p:spPr>
          <a:xfrm>
            <a:off x="5061999" y="4862219"/>
            <a:ext cx="4044914" cy="646942"/>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Student</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Down Arrow 5"/>
          <p:cNvSpPr/>
          <p:nvPr/>
        </p:nvSpPr>
        <p:spPr>
          <a:xfrm>
            <a:off x="6929418" y="2808945"/>
            <a:ext cx="416512" cy="1724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p:cNvGrpSpPr/>
          <p:nvPr/>
        </p:nvGrpSpPr>
        <p:grpSpPr>
          <a:xfrm>
            <a:off x="4937054" y="1622596"/>
            <a:ext cx="4387771" cy="4166506"/>
            <a:chOff x="5667918" y="1971754"/>
            <a:chExt cx="4387771" cy="4166506"/>
          </a:xfrm>
        </p:grpSpPr>
        <p:sp>
          <p:nvSpPr>
            <p:cNvPr id="8" name="TextBox 7"/>
            <p:cNvSpPr txBox="1"/>
            <p:nvPr/>
          </p:nvSpPr>
          <p:spPr>
            <a:xfrm>
              <a:off x="6802874" y="1971754"/>
              <a:ext cx="2066027" cy="461664"/>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Postdoc</a:t>
              </a:r>
            </a:p>
          </p:txBody>
        </p:sp>
        <p:sp>
          <p:nvSpPr>
            <p:cNvPr id="9" name="TextBox 8"/>
            <p:cNvSpPr txBox="1"/>
            <p:nvPr/>
          </p:nvSpPr>
          <p:spPr>
            <a:xfrm>
              <a:off x="5697049" y="3197149"/>
              <a:ext cx="4358640" cy="461665"/>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Senior graduate student</a:t>
              </a:r>
            </a:p>
          </p:txBody>
        </p:sp>
        <p:sp>
          <p:nvSpPr>
            <p:cNvPr id="10" name="Down Arrow 9"/>
            <p:cNvSpPr/>
            <p:nvPr/>
          </p:nvSpPr>
          <p:spPr>
            <a:xfrm>
              <a:off x="7699361" y="2603421"/>
              <a:ext cx="314325" cy="4699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Down Arrow 10"/>
            <p:cNvSpPr/>
            <p:nvPr/>
          </p:nvSpPr>
          <p:spPr>
            <a:xfrm>
              <a:off x="7719207" y="3810621"/>
              <a:ext cx="314325" cy="4699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5699589" y="4436872"/>
              <a:ext cx="4302760" cy="461665"/>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Junior graduate student</a:t>
              </a:r>
            </a:p>
          </p:txBody>
        </p:sp>
        <p:sp>
          <p:nvSpPr>
            <p:cNvPr id="13" name="TextBox 12"/>
            <p:cNvSpPr txBox="1"/>
            <p:nvPr/>
          </p:nvSpPr>
          <p:spPr>
            <a:xfrm>
              <a:off x="5667918" y="5676595"/>
              <a:ext cx="4335939" cy="461665"/>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Undergraduate student</a:t>
              </a:r>
            </a:p>
          </p:txBody>
        </p:sp>
        <p:sp>
          <p:nvSpPr>
            <p:cNvPr id="15" name="Down Arrow 14"/>
            <p:cNvSpPr/>
            <p:nvPr/>
          </p:nvSpPr>
          <p:spPr>
            <a:xfrm>
              <a:off x="7701740" y="5054888"/>
              <a:ext cx="314325" cy="4699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 name="Rectangle 13"/>
          <p:cNvSpPr/>
          <p:nvPr/>
        </p:nvSpPr>
        <p:spPr>
          <a:xfrm>
            <a:off x="212701" y="6273225"/>
            <a:ext cx="11766599" cy="584775"/>
          </a:xfrm>
          <a:prstGeom prst="rect">
            <a:avLst/>
          </a:prstGeom>
        </p:spPr>
        <p:txBody>
          <a:bodyPr wrap="square">
            <a:spAutoFit/>
          </a:bodyPr>
          <a:lstStyle/>
          <a:p>
            <a:pPr algn="ctr"/>
            <a:r>
              <a:rPr lang="en-US" sz="1600" dirty="0" err="1">
                <a:solidFill>
                  <a:srgbClr val="222222"/>
                </a:solidFill>
              </a:rPr>
              <a:t>Blaney</a:t>
            </a:r>
            <a:r>
              <a:rPr lang="en-US" sz="1600" dirty="0">
                <a:solidFill>
                  <a:srgbClr val="222222"/>
                </a:solidFill>
              </a:rPr>
              <a:t>, J.; Kang, J.; Wofford, A.; </a:t>
            </a:r>
            <a:r>
              <a:rPr lang="en-US" sz="1600" dirty="0" err="1">
                <a:solidFill>
                  <a:srgbClr val="222222"/>
                </a:solidFill>
              </a:rPr>
              <a:t>Feldon</a:t>
            </a:r>
            <a:r>
              <a:rPr lang="en-US" sz="1600" dirty="0">
                <a:solidFill>
                  <a:srgbClr val="222222"/>
                </a:solidFill>
              </a:rPr>
              <a:t>, D. Mentoring Relationships Between Doctoral Students And Postdocs In The Lab Sciences. Studies in Graduate and Postdoctoral Education 2020, 11 (3), 263-279.</a:t>
            </a:r>
          </a:p>
        </p:txBody>
      </p:sp>
      <p:sp>
        <p:nvSpPr>
          <p:cNvPr id="18" name="TextBox 17"/>
          <p:cNvSpPr txBox="1"/>
          <p:nvPr/>
        </p:nvSpPr>
        <p:spPr>
          <a:xfrm>
            <a:off x="3409627" y="22317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p:cNvSpPr txBox="1"/>
          <p:nvPr/>
        </p:nvSpPr>
        <p:spPr>
          <a:xfrm>
            <a:off x="3828081" y="226275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89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0" presetClass="path" presetSubtype="0" accel="50000" decel="50000" fill="hold" grpId="0" nodeType="withEffect">
                                  <p:stCondLst>
                                    <p:cond delay="0"/>
                                  </p:stCondLst>
                                  <p:childTnLst>
                                    <p:animMotion origin="layout" path="M 4.16667E-7 -1.11111E-6 L -0.38581 0.02615 " pathEditMode="relative" rAng="0" ptsTypes="AA">
                                      <p:cBhvr>
                                        <p:cTn id="12" dur="2000" fill="hold"/>
                                        <p:tgtEl>
                                          <p:spTgt spid="4"/>
                                        </p:tgtEl>
                                        <p:attrNameLst>
                                          <p:attrName>ppt_x</p:attrName>
                                          <p:attrName>ppt_y</p:attrName>
                                        </p:attrNameLst>
                                      </p:cBhvr>
                                      <p:rCtr x="-19388" y="1435"/>
                                    </p:animMotion>
                                  </p:childTnLst>
                                </p:cTn>
                              </p:par>
                              <p:par>
                                <p:cTn id="13" presetID="9"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portant Notice Regarding Social Gatherings Involving Students | Horizo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560" y="4587897"/>
            <a:ext cx="1064713" cy="10647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73431" y="194986"/>
            <a:ext cx="10515600" cy="1325563"/>
          </a:xfrm>
        </p:spPr>
        <p:txBody>
          <a:bodyPr/>
          <a:lstStyle/>
          <a:p>
            <a:r>
              <a:rPr lang="en-US" dirty="0"/>
              <a:t>Postdocs mentoring graduate students</a:t>
            </a:r>
          </a:p>
        </p:txBody>
      </p:sp>
      <p:sp>
        <p:nvSpPr>
          <p:cNvPr id="3" name="Content Placeholder 2"/>
          <p:cNvSpPr>
            <a:spLocks noGrp="1"/>
          </p:cNvSpPr>
          <p:nvPr>
            <p:ph idx="1"/>
          </p:nvPr>
        </p:nvSpPr>
        <p:spPr>
          <a:xfrm>
            <a:off x="1132662" y="1316116"/>
            <a:ext cx="10515600" cy="1566570"/>
          </a:xfrm>
        </p:spPr>
        <p:txBody>
          <a:bodyPr/>
          <a:lstStyle/>
          <a:p>
            <a:r>
              <a:rPr lang="en-US" dirty="0"/>
              <a:t>Viewed as informal advisors for graduate students</a:t>
            </a:r>
          </a:p>
          <a:p>
            <a:r>
              <a:rPr lang="en-US" dirty="0"/>
              <a:t>More regularly accessible &amp; guide students through daily scientific tasks</a:t>
            </a:r>
          </a:p>
          <a:p>
            <a:endParaRPr lang="en-US" dirty="0"/>
          </a:p>
          <a:p>
            <a:endParaRPr lang="en-US" dirty="0"/>
          </a:p>
          <a:p>
            <a:endParaRPr lang="en-US" dirty="0"/>
          </a:p>
          <a:p>
            <a:endParaRPr lang="en-US" dirty="0"/>
          </a:p>
        </p:txBody>
      </p:sp>
      <p:sp>
        <p:nvSpPr>
          <p:cNvPr id="7" name="TextBox 6"/>
          <p:cNvSpPr txBox="1"/>
          <p:nvPr/>
        </p:nvSpPr>
        <p:spPr>
          <a:xfrm>
            <a:off x="6179425" y="4089061"/>
            <a:ext cx="54688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Can negatively affect students too</a:t>
            </a:r>
            <a:r>
              <a:rPr kumimoji="0" lang="is-IS" sz="2800" b="0" i="0" u="none" strike="noStrike" kern="1200" cap="none" spc="0" normalizeH="0" baseline="0" noProof="0" dirty="0">
                <a:ln>
                  <a:noFill/>
                </a:ln>
                <a:solidFill>
                  <a:srgbClr val="FF0000"/>
                </a:solidFill>
                <a:effectLst/>
                <a:uLnTx/>
                <a:uFillTx/>
                <a:latin typeface="Calibri" panose="020F0502020204030204"/>
                <a:ea typeface="+mn-ea"/>
                <a:cs typeface="+mn-cs"/>
              </a:rPr>
              <a:t>…</a:t>
            </a:r>
          </a:p>
        </p:txBody>
      </p:sp>
      <p:sp>
        <p:nvSpPr>
          <p:cNvPr id="5" name="Title 1"/>
          <p:cNvSpPr txBox="1">
            <a:spLocks/>
          </p:cNvSpPr>
          <p:nvPr/>
        </p:nvSpPr>
        <p:spPr>
          <a:xfrm>
            <a:off x="497225" y="24164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How do </a:t>
            </a:r>
            <a: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t>postdocs engage in mentoring?</a:t>
            </a:r>
            <a:endPar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6" name="Content Placeholder 2"/>
          <p:cNvSpPr txBox="1">
            <a:spLocks/>
          </p:cNvSpPr>
          <p:nvPr/>
        </p:nvSpPr>
        <p:spPr>
          <a:xfrm>
            <a:off x="1132662" y="2984974"/>
            <a:ext cx="4966174" cy="33139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Hands on instruction in the lab</a:t>
            </a: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Academic feedback</a:t>
            </a: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Personal support</a:t>
            </a: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Career role modelling</a:t>
            </a: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Lab politics</a:t>
            </a: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p:cNvSpPr txBox="1"/>
          <p:nvPr/>
        </p:nvSpPr>
        <p:spPr>
          <a:xfrm>
            <a:off x="6501784" y="4637998"/>
            <a:ext cx="5468837" cy="954107"/>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Pct val="72000"/>
              <a:buFont typeface="Wingdings" charset="2"/>
              <a:buChar char="Ø"/>
              <a:tabLst/>
              <a:defRPr/>
            </a:pPr>
            <a:r>
              <a:rPr kumimoji="0" lang="is-IS" sz="2800" b="0" i="0" u="none" strike="noStrike" kern="1200" cap="none" spc="0" normalizeH="0" baseline="0" noProof="0" dirty="0">
                <a:ln>
                  <a:noFill/>
                </a:ln>
                <a:solidFill>
                  <a:srgbClr val="FF0000"/>
                </a:solidFill>
                <a:effectLst/>
                <a:uLnTx/>
                <a:uFillTx/>
                <a:latin typeface="Calibri" panose="020F0502020204030204"/>
                <a:ea typeface="+mn-ea"/>
                <a:cs typeface="+mn-cs"/>
              </a:rPr>
              <a:t>Observing postdoc mistreatment</a:t>
            </a:r>
          </a:p>
          <a:p>
            <a:pPr marL="457200" marR="0" lvl="0" indent="-457200" algn="l" defTabSz="914400" rtl="0" eaLnBrk="1" fontAlgn="auto" latinLnBrk="0" hangingPunct="1">
              <a:lnSpc>
                <a:spcPct val="100000"/>
              </a:lnSpc>
              <a:spcBef>
                <a:spcPts val="0"/>
              </a:spcBef>
              <a:spcAft>
                <a:spcPts val="0"/>
              </a:spcAft>
              <a:buClrTx/>
              <a:buSzPct val="72000"/>
              <a:buFont typeface="Wingdings" charset="2"/>
              <a:buChar char="Ø"/>
              <a:tabLst/>
              <a:defRPr/>
            </a:pPr>
            <a:r>
              <a:rPr kumimoji="0" lang="is-IS" sz="2800" b="0" i="0" u="none" strike="noStrike" kern="1200" cap="none" spc="0" normalizeH="0" baseline="0" noProof="0" dirty="0">
                <a:ln>
                  <a:noFill/>
                </a:ln>
                <a:solidFill>
                  <a:srgbClr val="FF0000"/>
                </a:solidFill>
                <a:effectLst/>
                <a:uLnTx/>
                <a:uFillTx/>
                <a:latin typeface="Calibri" panose="020F0502020204030204"/>
                <a:ea typeface="+mn-ea"/>
                <a:cs typeface="+mn-cs"/>
              </a:rPr>
              <a:t>Negative experiences</a:t>
            </a:r>
            <a:endPar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1" name="Rectangle 10"/>
          <p:cNvSpPr/>
          <p:nvPr/>
        </p:nvSpPr>
        <p:spPr>
          <a:xfrm>
            <a:off x="90142" y="6273225"/>
            <a:ext cx="12011717" cy="584775"/>
          </a:xfrm>
          <a:prstGeom prst="rect">
            <a:avLst/>
          </a:prstGeom>
        </p:spPr>
        <p:txBody>
          <a:bodyPr wrap="square">
            <a:spAutoFit/>
          </a:bodyPr>
          <a:lstStyle/>
          <a:p>
            <a:pPr algn="ctr"/>
            <a:r>
              <a:rPr lang="en-US" sz="1600" dirty="0" err="1">
                <a:solidFill>
                  <a:srgbClr val="222222"/>
                </a:solidFill>
              </a:rPr>
              <a:t>Blaney</a:t>
            </a:r>
            <a:r>
              <a:rPr lang="en-US" sz="1600" dirty="0">
                <a:solidFill>
                  <a:srgbClr val="222222"/>
                </a:solidFill>
              </a:rPr>
              <a:t>, J.; Kang, J.; Wofford, A.; </a:t>
            </a:r>
            <a:r>
              <a:rPr lang="en-US" sz="1600" dirty="0" err="1">
                <a:solidFill>
                  <a:srgbClr val="222222"/>
                </a:solidFill>
              </a:rPr>
              <a:t>Feldon</a:t>
            </a:r>
            <a:r>
              <a:rPr lang="en-US" sz="1600" dirty="0">
                <a:solidFill>
                  <a:srgbClr val="222222"/>
                </a:solidFill>
              </a:rPr>
              <a:t>, D. Mentoring Relationships Between Doctoral Students And Postdocs In The Lab Sciences. Studies in Graduate and Postdoctoral Education 2020, 11 (3), 263-279.</a:t>
            </a:r>
          </a:p>
        </p:txBody>
      </p:sp>
    </p:spTree>
    <p:extLst>
      <p:ext uri="{BB962C8B-B14F-4D97-AF65-F5344CB8AC3E}">
        <p14:creationId xmlns:p14="http://schemas.microsoft.com/office/powerpoint/2010/main" val="69512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blinds(horizontal)">
                                      <p:cBhvr>
                                        <p:cTn id="7" dur="500"/>
                                        <p:tgtEl>
                                          <p:spTgt spid="10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ICON" val="#23898;#141656;#24097;#23898;#67542;#108089;#118712;"/>
</p:tagLst>
</file>

<file path=ppt/tags/tag2.xml><?xml version="1.0" encoding="utf-8"?>
<p:tagLst xmlns:a="http://schemas.openxmlformats.org/drawingml/2006/main" xmlns:r="http://schemas.openxmlformats.org/officeDocument/2006/relationships" xmlns:p="http://schemas.openxmlformats.org/presentationml/2006/main">
  <p:tag name="ISLIDE.ICON" val="#70103;#70103;#25479;#47214;#373103;"/>
</p:tagLst>
</file>

<file path=ppt/theme/theme1.xml><?xml version="1.0" encoding="utf-8"?>
<a:theme xmlns:a="http://schemas.openxmlformats.org/drawingml/2006/main" name="UROP_0306202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ROP_03062021" id="{4BF2481A-493C-4DE2-B617-3BDF96B96C97}" vid="{8681456C-7BE4-47E8-9B5B-3E5EE2AD86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UROP_03062021</Template>
  <TotalTime>828</TotalTime>
  <Words>3501</Words>
  <Application>Microsoft Office PowerPoint</Application>
  <PresentationFormat>宽屏</PresentationFormat>
  <Paragraphs>423</Paragraphs>
  <Slides>35</Slides>
  <Notes>10</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35</vt:i4>
      </vt:variant>
    </vt:vector>
  </HeadingPairs>
  <TitlesOfParts>
    <vt:vector size="48" baseType="lpstr">
      <vt:lpstr>-apple-system</vt:lpstr>
      <vt:lpstr>Harding</vt:lpstr>
      <vt:lpstr>robotoregular</vt:lpstr>
      <vt:lpstr>等线</vt:lpstr>
      <vt:lpstr>黑体</vt:lpstr>
      <vt:lpstr>Arial</vt:lpstr>
      <vt:lpstr>Calibri</vt:lpstr>
      <vt:lpstr>Calibri Light</vt:lpstr>
      <vt:lpstr>Courier New</vt:lpstr>
      <vt:lpstr>Wingdings</vt:lpstr>
      <vt:lpstr>UROP_03062021</vt:lpstr>
      <vt:lpstr>Office Theme</vt:lpstr>
      <vt:lpstr>1_Office Theme</vt:lpstr>
      <vt:lpstr>PowerPoint 演示文稿</vt:lpstr>
      <vt:lpstr>Mentoring in graduate school</vt:lpstr>
      <vt:lpstr>Stages of mentoring</vt:lpstr>
      <vt:lpstr>Types of mentoring</vt:lpstr>
      <vt:lpstr>1. Professor mentoring graduate students</vt:lpstr>
      <vt:lpstr>PowerPoint 演示文稿</vt:lpstr>
      <vt:lpstr>Best practices of mentoring</vt:lpstr>
      <vt:lpstr>2. Mentoring relationships between doctoral students and postdocs</vt:lpstr>
      <vt:lpstr>Postdocs mentoring graduate students</vt:lpstr>
      <vt:lpstr>3. Established professor mentoring junior faculty members</vt:lpstr>
      <vt:lpstr>Assigned formal mentoring</vt:lpstr>
      <vt:lpstr>More formally, </vt:lpstr>
      <vt:lpstr>Best practices</vt:lpstr>
      <vt:lpstr>Academic Collaboration</vt:lpstr>
      <vt:lpstr>IdeaLab</vt:lpstr>
      <vt:lpstr>IdeaLab: Cross-disciplinary collaboration in Norway</vt:lpstr>
      <vt:lpstr>The 1st Norwegian IdeaLab</vt:lpstr>
      <vt:lpstr>How researchers think about collaboration?</vt:lpstr>
      <vt:lpstr>What are the benefits?</vt:lpstr>
      <vt:lpstr>Tactics to avoid common pitfalls of collaboration</vt:lpstr>
      <vt:lpstr>How to build your team</vt:lpstr>
      <vt:lpstr>Finding help</vt:lpstr>
      <vt:lpstr>Summary – opportunities and risks</vt:lpstr>
      <vt:lpstr>Five actions to help collaboration work</vt:lpstr>
      <vt:lpstr>Community – academic partnerships helped Flint through its water crisis</vt:lpstr>
      <vt:lpstr>A white-knuckle ride of open COVID discovery</vt:lpstr>
      <vt:lpstr>PowerPoint 演示文稿</vt:lpstr>
      <vt:lpstr>PowerPoint 演示文稿</vt:lpstr>
      <vt:lpstr>When should we collaborate? </vt:lpstr>
      <vt:lpstr>Demystifying industry–academia collaboration </vt:lpstr>
      <vt:lpstr>Demystifying industry–academia collaboration </vt:lpstr>
      <vt:lpstr>How to set up collaborations between academia and industrial biotech companies</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Haozhe</dc:creator>
  <cp:lastModifiedBy>Wang Haozhe</cp:lastModifiedBy>
  <cp:revision>36</cp:revision>
  <dcterms:created xsi:type="dcterms:W3CDTF">2021-11-04T19:50:06Z</dcterms:created>
  <dcterms:modified xsi:type="dcterms:W3CDTF">2021-11-10T08:03:44Z</dcterms:modified>
</cp:coreProperties>
</file>